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7"/>
  </p:notesMasterIdLst>
  <p:sldIdLst>
    <p:sldId id="256" r:id="rId4"/>
    <p:sldId id="353" r:id="rId5"/>
    <p:sldId id="343" r:id="rId6"/>
    <p:sldId id="257" r:id="rId8"/>
    <p:sldId id="348" r:id="rId9"/>
    <p:sldId id="349" r:id="rId10"/>
    <p:sldId id="258" r:id="rId11"/>
    <p:sldId id="313" r:id="rId12"/>
    <p:sldId id="316" r:id="rId13"/>
    <p:sldId id="485" r:id="rId14"/>
    <p:sldId id="260" r:id="rId15"/>
    <p:sldId id="424" r:id="rId16"/>
    <p:sldId id="425" r:id="rId17"/>
    <p:sldId id="318" r:id="rId18"/>
    <p:sldId id="427" r:id="rId19"/>
    <p:sldId id="342" r:id="rId20"/>
    <p:sldId id="347" r:id="rId21"/>
    <p:sldId id="321" r:id="rId22"/>
    <p:sldId id="549" r:id="rId23"/>
    <p:sldId id="322" r:id="rId24"/>
    <p:sldId id="548" r:id="rId25"/>
    <p:sldId id="323" r:id="rId26"/>
    <p:sldId id="324" r:id="rId27"/>
    <p:sldId id="428" r:id="rId28"/>
    <p:sldId id="328" r:id="rId29"/>
    <p:sldId id="263" r:id="rId30"/>
    <p:sldId id="329" r:id="rId31"/>
    <p:sldId id="331" r:id="rId32"/>
    <p:sldId id="264" r:id="rId33"/>
    <p:sldId id="340" r:id="rId34"/>
    <p:sldId id="350" r:id="rId35"/>
    <p:sldId id="421" r:id="rId36"/>
    <p:sldId id="422" r:id="rId37"/>
    <p:sldId id="352" r:id="rId38"/>
    <p:sldId id="429" r:id="rId39"/>
    <p:sldId id="276" r:id="rId40"/>
    <p:sldId id="332" r:id="rId41"/>
    <p:sldId id="278" r:id="rId42"/>
    <p:sldId id="279" r:id="rId43"/>
    <p:sldId id="345" r:id="rId44"/>
    <p:sldId id="335" r:id="rId45"/>
    <p:sldId id="336" r:id="rId46"/>
    <p:sldId id="337" r:id="rId47"/>
    <p:sldId id="267" r:id="rId48"/>
    <p:sldId id="286" r:id="rId49"/>
    <p:sldId id="288" r:id="rId50"/>
    <p:sldId id="287" r:id="rId51"/>
    <p:sldId id="290" r:id="rId52"/>
    <p:sldId id="269" r:id="rId53"/>
    <p:sldId id="291" r:id="rId54"/>
    <p:sldId id="312" r:id="rId55"/>
    <p:sldId id="296" r:id="rId56"/>
    <p:sldId id="299" r:id="rId57"/>
    <p:sldId id="270" r:id="rId58"/>
    <p:sldId id="300" r:id="rId59"/>
    <p:sldId id="273" r:id="rId60"/>
    <p:sldId id="295" r:id="rId61"/>
    <p:sldId id="274" r:id="rId62"/>
    <p:sldId id="275" r:id="rId63"/>
    <p:sldId id="304" r:id="rId64"/>
    <p:sldId id="280" r:id="rId65"/>
    <p:sldId id="281" r:id="rId66"/>
    <p:sldId id="307" r:id="rId67"/>
    <p:sldId id="282" r:id="rId68"/>
    <p:sldId id="309" r:id="rId69"/>
    <p:sldId id="310" r:id="rId70"/>
    <p:sldId id="284" r:id="rId71"/>
    <p:sldId id="301" r:id="rId72"/>
    <p:sldId id="341" r:id="rId73"/>
    <p:sldId id="344" r:id="rId74"/>
    <p:sldId id="302" r:id="rId75"/>
    <p:sldId id="303" r:id="rId76"/>
    <p:sldId id="311" r:id="rId77"/>
    <p:sldId id="339" r:id="rId7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3A34"/>
    <a:srgbClr val="DF3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0" autoAdjust="0"/>
    <p:restoredTop sz="87989" autoAdjust="0"/>
  </p:normalViewPr>
  <p:slideViewPr>
    <p:cSldViewPr snapToGrid="0" showGuides="1">
      <p:cViewPr varScale="1">
        <p:scale>
          <a:sx n="111" d="100"/>
          <a:sy n="111" d="100"/>
        </p:scale>
        <p:origin x="330" y="114"/>
      </p:cViewPr>
      <p:guideLst>
        <p:guide orient="horz" pos="2603"/>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4.xml"/><Relationship Id="rId79" Type="http://schemas.openxmlformats.org/officeDocument/2006/relationships/presProps" Target="presProps.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2F7283B-E6B5-46BA-B592-55BFBD894CFF}" type="doc">
      <dgm:prSet loTypeId="list" loCatId="list" qsTypeId="urn:microsoft.com/office/officeart/2005/8/quickstyle/simple1" qsCatId="simple" csTypeId="urn:microsoft.com/office/officeart/2005/8/colors/colorful1" csCatId="accent1" phldr="1"/>
      <dgm:spPr/>
      <dgm:t>
        <a:bodyPr/>
        <a:lstStyle/>
        <a:p>
          <a:endParaRPr lang="en-US"/>
        </a:p>
      </dgm:t>
    </dgm:pt>
    <dgm:pt modelId="{4B153D94-2A96-4E1A-B460-E9FFC00A27CA}">
      <dgm:prSet/>
      <dgm:spPr/>
      <dgm:t>
        <a:bodyPr/>
        <a:lstStyle/>
        <a:p>
          <a:r>
            <a:rPr lang="da-DK" dirty="0"/>
            <a:t>Nefrologi</a:t>
          </a:r>
          <a:endParaRPr lang="en-US" dirty="0"/>
        </a:p>
      </dgm:t>
    </dgm:pt>
    <dgm:pt modelId="{418AD84E-0BE2-4C6E-8C82-BDEBA975DD6C}" cxnId="{CD0BD2ED-D5D0-451A-8D49-86CB2A63FE90}" type="parTrans">
      <dgm:prSet/>
      <dgm:spPr/>
      <dgm:t>
        <a:bodyPr/>
        <a:lstStyle/>
        <a:p>
          <a:endParaRPr lang="en-US"/>
        </a:p>
      </dgm:t>
    </dgm:pt>
    <dgm:pt modelId="{739D081B-2024-4F5B-B2D4-A0FC854EB47C}" cxnId="{CD0BD2ED-D5D0-451A-8D49-86CB2A63FE90}" type="sibTrans">
      <dgm:prSet/>
      <dgm:spPr/>
      <dgm:t>
        <a:bodyPr/>
        <a:lstStyle/>
        <a:p>
          <a:endParaRPr lang="en-US"/>
        </a:p>
      </dgm:t>
    </dgm:pt>
    <dgm:pt modelId="{C6A47EA6-CAE1-481E-9A77-80A2B1EC0CFB}">
      <dgm:prSet/>
      <dgm:spPr/>
      <dgm:t>
        <a:bodyPr/>
        <a:lstStyle/>
        <a:p>
          <a:r>
            <a:rPr lang="da-DK" dirty="0"/>
            <a:t>Akut nyresvigt </a:t>
          </a:r>
          <a:endParaRPr lang="en-US" dirty="0"/>
        </a:p>
      </dgm:t>
    </dgm:pt>
    <dgm:pt modelId="{D927A187-3D88-4D90-BF2F-CE805DFF7D02}" cxnId="{FDEEBD3B-487C-448C-B9F3-E7FCDD20CB37}" type="parTrans">
      <dgm:prSet/>
      <dgm:spPr/>
      <dgm:t>
        <a:bodyPr/>
        <a:lstStyle/>
        <a:p>
          <a:endParaRPr lang="en-US"/>
        </a:p>
      </dgm:t>
    </dgm:pt>
    <dgm:pt modelId="{E01AB0C3-E83C-4FBB-9FEC-C5BDA34F3295}" cxnId="{FDEEBD3B-487C-448C-B9F3-E7FCDD20CB37}" type="sibTrans">
      <dgm:prSet/>
      <dgm:spPr/>
      <dgm:t>
        <a:bodyPr/>
        <a:lstStyle/>
        <a:p>
          <a:endParaRPr lang="en-US"/>
        </a:p>
      </dgm:t>
    </dgm:pt>
    <dgm:pt modelId="{A1D1B550-C428-44BA-ACE5-835A585BF7AD}">
      <dgm:prSet/>
      <dgm:spPr/>
      <dgm:t>
        <a:bodyPr/>
        <a:lstStyle/>
        <a:p>
          <a:r>
            <a:rPr lang="da-DK" dirty="0"/>
            <a:t>Kronisk nyresvigt   </a:t>
          </a:r>
          <a:endParaRPr lang="en-US" dirty="0"/>
        </a:p>
      </dgm:t>
    </dgm:pt>
    <dgm:pt modelId="{5659ED0D-31AE-4F2B-A38F-18DFBC0E6368}" cxnId="{B4041C04-D166-4ADC-BDF6-3F186841BF7A}" type="parTrans">
      <dgm:prSet/>
      <dgm:spPr/>
      <dgm:t>
        <a:bodyPr/>
        <a:lstStyle/>
        <a:p>
          <a:endParaRPr lang="en-US"/>
        </a:p>
      </dgm:t>
    </dgm:pt>
    <dgm:pt modelId="{57F7278F-FE5B-4007-8C23-635F10BF58A9}" cxnId="{B4041C04-D166-4ADC-BDF6-3F186841BF7A}" type="sibTrans">
      <dgm:prSet/>
      <dgm:spPr/>
      <dgm:t>
        <a:bodyPr/>
        <a:lstStyle/>
        <a:p>
          <a:endParaRPr lang="en-US"/>
        </a:p>
      </dgm:t>
    </dgm:pt>
    <dgm:pt modelId="{34C20445-2B96-4488-85AF-CB4BFC54C24D}">
      <dgm:prSet/>
      <dgm:spPr/>
      <dgm:t>
        <a:bodyPr/>
        <a:lstStyle/>
        <a:p>
          <a:r>
            <a:rPr lang="da-DK" dirty="0"/>
            <a:t>Nyrecancer </a:t>
          </a:r>
          <a:endParaRPr lang="en-US" dirty="0"/>
        </a:p>
      </dgm:t>
    </dgm:pt>
    <dgm:pt modelId="{49526FAC-E1F1-4597-ACC1-6B3F6A147B6C}" cxnId="{242B2D59-CA4D-4075-9675-F4557CDF3247}" type="parTrans">
      <dgm:prSet/>
      <dgm:spPr/>
      <dgm:t>
        <a:bodyPr/>
        <a:lstStyle/>
        <a:p>
          <a:endParaRPr lang="en-US"/>
        </a:p>
      </dgm:t>
    </dgm:pt>
    <dgm:pt modelId="{053D84CB-42C4-4BC3-ADA8-DE9AB8E7C551}" cxnId="{242B2D59-CA4D-4075-9675-F4557CDF3247}" type="sibTrans">
      <dgm:prSet/>
      <dgm:spPr/>
      <dgm:t>
        <a:bodyPr/>
        <a:lstStyle/>
        <a:p>
          <a:endParaRPr lang="en-US"/>
        </a:p>
      </dgm:t>
    </dgm:pt>
    <dgm:pt modelId="{BB670A84-6BAF-4F79-9FC9-0FFE75A8F7C6}">
      <dgm:prSet/>
      <dgm:spPr/>
      <dgm:t>
        <a:bodyPr/>
        <a:lstStyle/>
        <a:p>
          <a:r>
            <a:rPr lang="da-DK"/>
            <a:t>Urologi</a:t>
          </a:r>
          <a:endParaRPr lang="en-US"/>
        </a:p>
      </dgm:t>
    </dgm:pt>
    <dgm:pt modelId="{01C52271-8C8A-4FD9-9715-01FD3E4DBAD4}" cxnId="{25B4745A-DDF2-41E7-A78D-4514D81A593B}" type="parTrans">
      <dgm:prSet/>
      <dgm:spPr/>
      <dgm:t>
        <a:bodyPr/>
        <a:lstStyle/>
        <a:p>
          <a:endParaRPr lang="en-US"/>
        </a:p>
      </dgm:t>
    </dgm:pt>
    <dgm:pt modelId="{EA1CB967-2CC5-49F6-8885-EBC4EE2C8707}" cxnId="{25B4745A-DDF2-41E7-A78D-4514D81A593B}" type="sibTrans">
      <dgm:prSet/>
      <dgm:spPr/>
      <dgm:t>
        <a:bodyPr/>
        <a:lstStyle/>
        <a:p>
          <a:endParaRPr lang="en-US"/>
        </a:p>
      </dgm:t>
    </dgm:pt>
    <dgm:pt modelId="{C5BE76DE-FF2E-4F9A-9CAE-39E24C665061}">
      <dgm:prSet/>
      <dgm:spPr/>
      <dgm:t>
        <a:bodyPr/>
        <a:lstStyle/>
        <a:p>
          <a:r>
            <a:rPr lang="da-DK" dirty="0"/>
            <a:t>Urinvejsinfektion</a:t>
          </a:r>
          <a:endParaRPr lang="en-US" dirty="0"/>
        </a:p>
      </dgm:t>
    </dgm:pt>
    <dgm:pt modelId="{596F749A-F1F1-43FA-A6E1-D58FF0DE0A74}" cxnId="{B0A3AC80-B78F-481B-B395-A1E0DF2A3910}" type="parTrans">
      <dgm:prSet/>
      <dgm:spPr/>
      <dgm:t>
        <a:bodyPr/>
        <a:lstStyle/>
        <a:p>
          <a:endParaRPr lang="en-US"/>
        </a:p>
      </dgm:t>
    </dgm:pt>
    <dgm:pt modelId="{96AD58B4-8745-4179-8EB0-322002472114}" cxnId="{B0A3AC80-B78F-481B-B395-A1E0DF2A3910}" type="sibTrans">
      <dgm:prSet/>
      <dgm:spPr/>
      <dgm:t>
        <a:bodyPr/>
        <a:lstStyle/>
        <a:p>
          <a:endParaRPr lang="en-US"/>
        </a:p>
      </dgm:t>
    </dgm:pt>
    <dgm:pt modelId="{2B922F16-3599-41EA-81CC-8FBFFB1FB46C}">
      <dgm:prSet/>
      <dgm:spPr/>
      <dgm:t>
        <a:bodyPr/>
        <a:lstStyle/>
        <a:p>
          <a:r>
            <a:rPr lang="da-DK" dirty="0"/>
            <a:t>Urinvejssten </a:t>
          </a:r>
          <a:endParaRPr lang="en-US" dirty="0"/>
        </a:p>
      </dgm:t>
    </dgm:pt>
    <dgm:pt modelId="{4DFA1DAE-EF8A-443B-B6F2-F7E9101646A6}" cxnId="{DE24CC44-5DC6-4FB7-8C3D-F6EB4BF05E34}" type="parTrans">
      <dgm:prSet/>
      <dgm:spPr/>
      <dgm:t>
        <a:bodyPr/>
        <a:lstStyle/>
        <a:p>
          <a:endParaRPr lang="en-US"/>
        </a:p>
      </dgm:t>
    </dgm:pt>
    <dgm:pt modelId="{EB42BBEE-E7F4-4CA8-B16C-C32328DD6A6A}" cxnId="{DE24CC44-5DC6-4FB7-8C3D-F6EB4BF05E34}" type="sibTrans">
      <dgm:prSet/>
      <dgm:spPr/>
      <dgm:t>
        <a:bodyPr/>
        <a:lstStyle/>
        <a:p>
          <a:endParaRPr lang="en-US"/>
        </a:p>
      </dgm:t>
    </dgm:pt>
    <dgm:pt modelId="{E05D6588-D4A4-4C0C-A75C-863A6A230631}">
      <dgm:prSet/>
      <dgm:spPr/>
      <dgm:t>
        <a:bodyPr/>
        <a:lstStyle/>
        <a:p>
          <a:r>
            <a:rPr lang="da-DK" dirty="0"/>
            <a:t>LUTS </a:t>
          </a:r>
          <a:endParaRPr lang="en-US" dirty="0"/>
        </a:p>
      </dgm:t>
    </dgm:pt>
    <dgm:pt modelId="{233650EA-1C4B-4219-9001-275A6AC34790}" cxnId="{2EC973E2-18A7-4219-80C3-1ABD887EA509}" type="parTrans">
      <dgm:prSet/>
      <dgm:spPr/>
      <dgm:t>
        <a:bodyPr/>
        <a:lstStyle/>
        <a:p>
          <a:endParaRPr lang="en-US"/>
        </a:p>
      </dgm:t>
    </dgm:pt>
    <dgm:pt modelId="{5E6EDD39-37A0-424B-B034-F63AB2573630}" cxnId="{2EC973E2-18A7-4219-80C3-1ABD887EA509}" type="sibTrans">
      <dgm:prSet/>
      <dgm:spPr/>
      <dgm:t>
        <a:bodyPr/>
        <a:lstStyle/>
        <a:p>
          <a:endParaRPr lang="en-US"/>
        </a:p>
      </dgm:t>
    </dgm:pt>
    <dgm:pt modelId="{92BEC271-2C83-46C7-B2FD-AF869D6E8EDE}">
      <dgm:prSet/>
      <dgm:spPr/>
      <dgm:t>
        <a:bodyPr/>
        <a:lstStyle/>
        <a:p>
          <a:r>
            <a:rPr lang="da-DK" dirty="0"/>
            <a:t>Inkontinens</a:t>
          </a:r>
          <a:endParaRPr lang="en-US" dirty="0"/>
        </a:p>
      </dgm:t>
    </dgm:pt>
    <dgm:pt modelId="{691FBAC3-0405-494D-9726-E0C8F739D192}" cxnId="{B49A2255-E065-46F4-B69A-AD67EBC3A674}" type="parTrans">
      <dgm:prSet/>
      <dgm:spPr/>
      <dgm:t>
        <a:bodyPr/>
        <a:lstStyle/>
        <a:p>
          <a:endParaRPr lang="en-US"/>
        </a:p>
      </dgm:t>
    </dgm:pt>
    <dgm:pt modelId="{A44FEC3F-B254-4E89-9D50-7CE72657E3F4}" cxnId="{B49A2255-E065-46F4-B69A-AD67EBC3A674}" type="sibTrans">
      <dgm:prSet/>
      <dgm:spPr/>
      <dgm:t>
        <a:bodyPr/>
        <a:lstStyle/>
        <a:p>
          <a:endParaRPr lang="en-US"/>
        </a:p>
      </dgm:t>
    </dgm:pt>
    <dgm:pt modelId="{FCD25BCE-9504-441A-9FA6-81E007AE3566}">
      <dgm:prSet/>
      <dgm:spPr/>
      <dgm:t>
        <a:bodyPr/>
        <a:lstStyle/>
        <a:p>
          <a:r>
            <a:rPr lang="da-DK" dirty="0"/>
            <a:t>Blærecancer </a:t>
          </a:r>
          <a:endParaRPr lang="en-US" dirty="0"/>
        </a:p>
      </dgm:t>
    </dgm:pt>
    <dgm:pt modelId="{7443B0C7-D5D6-4187-8953-BAEC3F1DC0E4}" cxnId="{85995179-B9F3-494B-B9A4-21231FFE7C5D}" type="parTrans">
      <dgm:prSet/>
      <dgm:spPr/>
      <dgm:t>
        <a:bodyPr/>
        <a:lstStyle/>
        <a:p>
          <a:endParaRPr lang="en-US"/>
        </a:p>
      </dgm:t>
    </dgm:pt>
    <dgm:pt modelId="{DC73C92A-C69C-46C2-9BC7-227C7F317926}" cxnId="{85995179-B9F3-494B-B9A4-21231FFE7C5D}" type="sibTrans">
      <dgm:prSet/>
      <dgm:spPr/>
      <dgm:t>
        <a:bodyPr/>
        <a:lstStyle/>
        <a:p>
          <a:endParaRPr lang="en-US"/>
        </a:p>
      </dgm:t>
    </dgm:pt>
    <dgm:pt modelId="{9E7F05AD-B98D-4EE4-A09F-6C2881EC4FE2}">
      <dgm:prSet/>
      <dgm:spPr/>
      <dgm:t>
        <a:bodyPr/>
        <a:lstStyle/>
        <a:p>
          <a:r>
            <a:rPr lang="da-DK" dirty="0"/>
            <a:t>Peniscancer  </a:t>
          </a:r>
          <a:endParaRPr lang="en-US" dirty="0"/>
        </a:p>
      </dgm:t>
    </dgm:pt>
    <dgm:pt modelId="{AB92B6D4-4784-4D3F-A49F-2DA581F069A8}" cxnId="{D69B6C23-0C3B-443D-AD3F-8E52A8425644}" type="parTrans">
      <dgm:prSet/>
      <dgm:spPr/>
      <dgm:t>
        <a:bodyPr/>
        <a:lstStyle/>
        <a:p>
          <a:endParaRPr lang="en-US"/>
        </a:p>
      </dgm:t>
    </dgm:pt>
    <dgm:pt modelId="{0CFA2946-66F1-4203-B08A-F417143AEE7B}" cxnId="{D69B6C23-0C3B-443D-AD3F-8E52A8425644}" type="sibTrans">
      <dgm:prSet/>
      <dgm:spPr/>
      <dgm:t>
        <a:bodyPr/>
        <a:lstStyle/>
        <a:p>
          <a:endParaRPr lang="en-US"/>
        </a:p>
      </dgm:t>
    </dgm:pt>
    <dgm:pt modelId="{A72F2962-CBB4-4CC5-9447-2E25BD702F85}">
      <dgm:prSet/>
      <dgm:spPr/>
      <dgm:t>
        <a:bodyPr/>
        <a:lstStyle/>
        <a:p>
          <a:r>
            <a:rPr lang="en-US" dirty="0"/>
            <a:t>Glomerulonephritis</a:t>
          </a:r>
        </a:p>
      </dgm:t>
    </dgm:pt>
    <dgm:pt modelId="{CF8284AA-5BE8-4FE5-8F56-229763609C79}" cxnId="{4B6ADEF3-5817-4CD5-9B54-229B704ACFED}" type="parTrans">
      <dgm:prSet/>
      <dgm:spPr/>
      <dgm:t>
        <a:bodyPr/>
        <a:lstStyle/>
        <a:p>
          <a:endParaRPr lang="da-DK"/>
        </a:p>
      </dgm:t>
    </dgm:pt>
    <dgm:pt modelId="{8C974BBC-5E0D-4EAA-B038-F09E4F6A6CF3}" cxnId="{4B6ADEF3-5817-4CD5-9B54-229B704ACFED}" type="sibTrans">
      <dgm:prSet/>
      <dgm:spPr/>
      <dgm:t>
        <a:bodyPr/>
        <a:lstStyle/>
        <a:p>
          <a:endParaRPr lang="da-DK"/>
        </a:p>
      </dgm:t>
    </dgm:pt>
    <dgm:pt modelId="{D4C730DA-33D9-476E-9B0B-C86910481A25}">
      <dgm:prSet/>
      <dgm:spPr/>
      <dgm:t>
        <a:bodyPr/>
        <a:lstStyle/>
        <a:p>
          <a:r>
            <a:rPr lang="en-US" dirty="0" err="1"/>
            <a:t>Prostata</a:t>
          </a:r>
          <a:r>
            <a:rPr lang="en-US" dirty="0"/>
            <a:t> cancer </a:t>
          </a:r>
        </a:p>
      </dgm:t>
    </dgm:pt>
    <dgm:pt modelId="{030AA34D-12C0-4A9D-A072-2DF58BE43443}" cxnId="{6CB38EE9-A26B-474E-B181-C5EC8B51A908}" type="parTrans">
      <dgm:prSet/>
      <dgm:spPr/>
      <dgm:t>
        <a:bodyPr/>
        <a:lstStyle/>
        <a:p>
          <a:endParaRPr lang="da-DK"/>
        </a:p>
      </dgm:t>
    </dgm:pt>
    <dgm:pt modelId="{079B9347-051F-4E53-BD2B-51752A3A4F7D}" cxnId="{6CB38EE9-A26B-474E-B181-C5EC8B51A908}" type="sibTrans">
      <dgm:prSet/>
      <dgm:spPr/>
      <dgm:t>
        <a:bodyPr/>
        <a:lstStyle/>
        <a:p>
          <a:endParaRPr lang="da-DK"/>
        </a:p>
      </dgm:t>
    </dgm:pt>
    <dgm:pt modelId="{6EC5D091-89B8-4866-9687-3B12212E5614}">
      <dgm:prSet/>
      <dgm:spPr/>
      <dgm:t>
        <a:bodyPr/>
        <a:lstStyle/>
        <a:p>
          <a:r>
            <a:rPr lang="da-DK" dirty="0"/>
            <a:t>Cystenyrer </a:t>
          </a:r>
          <a:endParaRPr lang="en-US" dirty="0"/>
        </a:p>
      </dgm:t>
    </dgm:pt>
    <dgm:pt modelId="{548CE2E0-8825-455F-94FF-DD2AFBFD6A3A}" cxnId="{C3CA927C-4C6B-4468-AAFF-CC8D91882A2F}" type="sibTrans">
      <dgm:prSet/>
      <dgm:spPr/>
      <dgm:t>
        <a:bodyPr/>
        <a:lstStyle/>
        <a:p>
          <a:endParaRPr lang="en-US"/>
        </a:p>
      </dgm:t>
    </dgm:pt>
    <dgm:pt modelId="{A4380E19-80A0-4156-AB97-DFDBD7916262}" cxnId="{C3CA927C-4C6B-4468-AAFF-CC8D91882A2F}" type="parTrans">
      <dgm:prSet/>
      <dgm:spPr/>
      <dgm:t>
        <a:bodyPr/>
        <a:lstStyle/>
        <a:p>
          <a:endParaRPr lang="en-US"/>
        </a:p>
      </dgm:t>
    </dgm:pt>
    <dgm:pt modelId="{BE13C41C-A4AB-4E10-B0B9-0E38FA95922C}">
      <dgm:prSet/>
      <dgm:spPr/>
      <dgm:t>
        <a:bodyPr/>
        <a:lstStyle/>
        <a:p>
          <a:r>
            <a:rPr lang="en-US" dirty="0" err="1"/>
            <a:t>Sygdomme</a:t>
          </a:r>
          <a:r>
            <a:rPr lang="en-US" dirty="0"/>
            <a:t> </a:t>
          </a:r>
          <a:r>
            <a:rPr lang="en-US" dirty="0" err="1"/>
            <a:t>i</a:t>
          </a:r>
          <a:r>
            <a:rPr lang="en-US" dirty="0"/>
            <a:t> scrotum </a:t>
          </a:r>
          <a:r>
            <a:rPr lang="en-US" dirty="0" err="1"/>
            <a:t>og</a:t>
          </a:r>
          <a:r>
            <a:rPr lang="en-US" dirty="0"/>
            <a:t> testis</a:t>
          </a:r>
        </a:p>
      </dgm:t>
    </dgm:pt>
    <dgm:pt modelId="{725531F4-4376-45DA-85B2-EDAF69A5CB30}" cxnId="{4199EF11-E498-4953-90C0-A89788E2C71A}" type="parTrans">
      <dgm:prSet/>
      <dgm:spPr/>
      <dgm:t>
        <a:bodyPr/>
        <a:lstStyle/>
        <a:p>
          <a:endParaRPr lang="da-DK"/>
        </a:p>
      </dgm:t>
    </dgm:pt>
    <dgm:pt modelId="{37EA424C-A6CD-4C09-82DE-63B843926082}" cxnId="{4199EF11-E498-4953-90C0-A89788E2C71A}" type="sibTrans">
      <dgm:prSet/>
      <dgm:spPr/>
      <dgm:t>
        <a:bodyPr/>
        <a:lstStyle/>
        <a:p>
          <a:endParaRPr lang="da-DK"/>
        </a:p>
      </dgm:t>
    </dgm:pt>
    <dgm:pt modelId="{3975F78D-9B9D-4109-B21E-66244DA20CA9}" type="pres">
      <dgm:prSet presAssocID="{62F7283B-E6B5-46BA-B592-55BFBD894CFF}" presName="Name0" presStyleCnt="0">
        <dgm:presLayoutVars>
          <dgm:dir/>
          <dgm:animLvl val="lvl"/>
          <dgm:resizeHandles val="exact"/>
        </dgm:presLayoutVars>
      </dgm:prSet>
      <dgm:spPr/>
    </dgm:pt>
    <dgm:pt modelId="{741A56A6-B5F1-4ADE-8DEE-4566825C23A3}" type="pres">
      <dgm:prSet presAssocID="{4B153D94-2A96-4E1A-B460-E9FFC00A27CA}" presName="composite" presStyleCnt="0"/>
      <dgm:spPr/>
    </dgm:pt>
    <dgm:pt modelId="{72567E14-2DF0-4698-A27D-CC6A5F2B22B0}" type="pres">
      <dgm:prSet presAssocID="{4B153D94-2A96-4E1A-B460-E9FFC00A27CA}" presName="parTx" presStyleLbl="alignNode1" presStyleIdx="0" presStyleCnt="2">
        <dgm:presLayoutVars>
          <dgm:chMax val="0"/>
          <dgm:chPref val="0"/>
          <dgm:bulletEnabled val="1"/>
        </dgm:presLayoutVars>
      </dgm:prSet>
      <dgm:spPr/>
    </dgm:pt>
    <dgm:pt modelId="{02123F61-F8D3-4614-9080-57D627546D42}" type="pres">
      <dgm:prSet presAssocID="{4B153D94-2A96-4E1A-B460-E9FFC00A27CA}" presName="desTx" presStyleLbl="alignAccFollowNode1" presStyleIdx="0" presStyleCnt="2">
        <dgm:presLayoutVars>
          <dgm:bulletEnabled val="1"/>
        </dgm:presLayoutVars>
      </dgm:prSet>
      <dgm:spPr/>
    </dgm:pt>
    <dgm:pt modelId="{C3D35171-E728-49A7-A9DC-5E0010CDF105}" type="pres">
      <dgm:prSet presAssocID="{739D081B-2024-4F5B-B2D4-A0FC854EB47C}" presName="space" presStyleCnt="0"/>
      <dgm:spPr/>
    </dgm:pt>
    <dgm:pt modelId="{33F514E7-5B07-457F-ABA8-D8ABC3C4195B}" type="pres">
      <dgm:prSet presAssocID="{BB670A84-6BAF-4F79-9FC9-0FFE75A8F7C6}" presName="composite" presStyleCnt="0"/>
      <dgm:spPr/>
    </dgm:pt>
    <dgm:pt modelId="{4E86710F-91BD-410A-BA07-4A180152953E}" type="pres">
      <dgm:prSet presAssocID="{BB670A84-6BAF-4F79-9FC9-0FFE75A8F7C6}" presName="parTx" presStyleLbl="alignNode1" presStyleIdx="1" presStyleCnt="2">
        <dgm:presLayoutVars>
          <dgm:chMax val="0"/>
          <dgm:chPref val="0"/>
          <dgm:bulletEnabled val="1"/>
        </dgm:presLayoutVars>
      </dgm:prSet>
      <dgm:spPr/>
    </dgm:pt>
    <dgm:pt modelId="{CFC86641-01CA-496A-980D-9956A266888B}" type="pres">
      <dgm:prSet presAssocID="{BB670A84-6BAF-4F79-9FC9-0FFE75A8F7C6}" presName="desTx" presStyleLbl="alignAccFollowNode1" presStyleIdx="1" presStyleCnt="2">
        <dgm:presLayoutVars>
          <dgm:bulletEnabled val="1"/>
        </dgm:presLayoutVars>
      </dgm:prSet>
      <dgm:spPr/>
    </dgm:pt>
  </dgm:ptLst>
  <dgm:cxnLst>
    <dgm:cxn modelId="{B4041C04-D166-4ADC-BDF6-3F186841BF7A}" srcId="{4B153D94-2A96-4E1A-B460-E9FFC00A27CA}" destId="{A1D1B550-C428-44BA-ACE5-835A585BF7AD}" srcOrd="1" destOrd="0" parTransId="{5659ED0D-31AE-4F2B-A38F-18DFBC0E6368}" sibTransId="{57F7278F-FE5B-4007-8C23-635F10BF58A9}"/>
    <dgm:cxn modelId="{2C7E1B0B-1BDD-46D3-BEF0-7681FF058EB2}" type="presOf" srcId="{D4C730DA-33D9-476E-9B0B-C86910481A25}" destId="{CFC86641-01CA-496A-980D-9956A266888B}" srcOrd="0" destOrd="5" presId="urn:microsoft.com/office/officeart/2005/8/layout/hList1"/>
    <dgm:cxn modelId="{4199EF11-E498-4953-90C0-A89788E2C71A}" srcId="{BB670A84-6BAF-4F79-9FC9-0FFE75A8F7C6}" destId="{BE13C41C-A4AB-4E10-B0B9-0E38FA95922C}" srcOrd="7" destOrd="0" parTransId="{725531F4-4376-45DA-85B2-EDAF69A5CB30}" sibTransId="{37EA424C-A6CD-4C09-82DE-63B843926082}"/>
    <dgm:cxn modelId="{19BF231A-918B-488A-968B-F33A6B5F1434}" type="presOf" srcId="{C5BE76DE-FF2E-4F9A-9CAE-39E24C665061}" destId="{CFC86641-01CA-496A-980D-9956A266888B}" srcOrd="0" destOrd="0" presId="urn:microsoft.com/office/officeart/2005/8/layout/hList1"/>
    <dgm:cxn modelId="{3B45AE1F-CB8A-48D0-9B2C-49ABE953CA7A}" type="presOf" srcId="{6EC5D091-89B8-4866-9687-3B12212E5614}" destId="{02123F61-F8D3-4614-9080-57D627546D42}" srcOrd="0" destOrd="3" presId="urn:microsoft.com/office/officeart/2005/8/layout/hList1"/>
    <dgm:cxn modelId="{5C93C820-AE74-4449-8EB5-2AF072B1EE32}" type="presOf" srcId="{BB670A84-6BAF-4F79-9FC9-0FFE75A8F7C6}" destId="{4E86710F-91BD-410A-BA07-4A180152953E}" srcOrd="0" destOrd="0" presId="urn:microsoft.com/office/officeart/2005/8/layout/hList1"/>
    <dgm:cxn modelId="{D69B6C23-0C3B-443D-AD3F-8E52A8425644}" srcId="{BB670A84-6BAF-4F79-9FC9-0FFE75A8F7C6}" destId="{9E7F05AD-B98D-4EE4-A09F-6C2881EC4FE2}" srcOrd="6" destOrd="0" parTransId="{AB92B6D4-4784-4D3F-A49F-2DA581F069A8}" sibTransId="{0CFA2946-66F1-4203-B08A-F417143AEE7B}"/>
    <dgm:cxn modelId="{A9478926-8D7C-43B7-AC70-13E2E28469B1}" type="presOf" srcId="{A72F2962-CBB4-4CC5-9447-2E25BD702F85}" destId="{02123F61-F8D3-4614-9080-57D627546D42}" srcOrd="0" destOrd="2" presId="urn:microsoft.com/office/officeart/2005/8/layout/hList1"/>
    <dgm:cxn modelId="{8271AB2D-0EF1-472A-B49C-CDC7C35A2294}" type="presOf" srcId="{FCD25BCE-9504-441A-9FA6-81E007AE3566}" destId="{CFC86641-01CA-496A-980D-9956A266888B}" srcOrd="0" destOrd="4" presId="urn:microsoft.com/office/officeart/2005/8/layout/hList1"/>
    <dgm:cxn modelId="{E515D333-F545-4F5C-9F5D-C2231771941B}" type="presOf" srcId="{62F7283B-E6B5-46BA-B592-55BFBD894CFF}" destId="{3975F78D-9B9D-4109-B21E-66244DA20CA9}" srcOrd="0" destOrd="0" presId="urn:microsoft.com/office/officeart/2005/8/layout/hList1"/>
    <dgm:cxn modelId="{FDEEBD3B-487C-448C-B9F3-E7FCDD20CB37}" srcId="{4B153D94-2A96-4E1A-B460-E9FFC00A27CA}" destId="{C6A47EA6-CAE1-481E-9A77-80A2B1EC0CFB}" srcOrd="0" destOrd="0" parTransId="{D927A187-3D88-4D90-BF2F-CE805DFF7D02}" sibTransId="{E01AB0C3-E83C-4FBB-9FEC-C5BDA34F3295}"/>
    <dgm:cxn modelId="{DE24CC44-5DC6-4FB7-8C3D-F6EB4BF05E34}" srcId="{BB670A84-6BAF-4F79-9FC9-0FFE75A8F7C6}" destId="{2B922F16-3599-41EA-81CC-8FBFFB1FB46C}" srcOrd="1" destOrd="0" parTransId="{4DFA1DAE-EF8A-443B-B6F2-F7E9101646A6}" sibTransId="{EB42BBEE-E7F4-4CA8-B16C-C32328DD6A6A}"/>
    <dgm:cxn modelId="{388D9265-4AAE-4C1A-82E2-23BB5E723296}" type="presOf" srcId="{4B153D94-2A96-4E1A-B460-E9FFC00A27CA}" destId="{72567E14-2DF0-4698-A27D-CC6A5F2B22B0}" srcOrd="0" destOrd="0" presId="urn:microsoft.com/office/officeart/2005/8/layout/hList1"/>
    <dgm:cxn modelId="{E5B62847-DA0B-4F71-BCDB-7F30CAD34C4C}" type="presOf" srcId="{34C20445-2B96-4488-85AF-CB4BFC54C24D}" destId="{02123F61-F8D3-4614-9080-57D627546D42}" srcOrd="0" destOrd="4" presId="urn:microsoft.com/office/officeart/2005/8/layout/hList1"/>
    <dgm:cxn modelId="{E4FB264B-CA57-4A39-B839-85A5F744B3AE}" type="presOf" srcId="{BE13C41C-A4AB-4E10-B0B9-0E38FA95922C}" destId="{CFC86641-01CA-496A-980D-9956A266888B}" srcOrd="0" destOrd="7" presId="urn:microsoft.com/office/officeart/2005/8/layout/hList1"/>
    <dgm:cxn modelId="{C5E9086E-745F-4B6B-8605-55EF210F4DC1}" type="presOf" srcId="{A1D1B550-C428-44BA-ACE5-835A585BF7AD}" destId="{02123F61-F8D3-4614-9080-57D627546D42}" srcOrd="0" destOrd="1" presId="urn:microsoft.com/office/officeart/2005/8/layout/hList1"/>
    <dgm:cxn modelId="{B49A2255-E065-46F4-B69A-AD67EBC3A674}" srcId="{BB670A84-6BAF-4F79-9FC9-0FFE75A8F7C6}" destId="{92BEC271-2C83-46C7-B2FD-AF869D6E8EDE}" srcOrd="3" destOrd="0" parTransId="{691FBAC3-0405-494D-9726-E0C8F739D192}" sibTransId="{A44FEC3F-B254-4E89-9D50-7CE72657E3F4}"/>
    <dgm:cxn modelId="{242B2D59-CA4D-4075-9675-F4557CDF3247}" srcId="{4B153D94-2A96-4E1A-B460-E9FFC00A27CA}" destId="{34C20445-2B96-4488-85AF-CB4BFC54C24D}" srcOrd="4" destOrd="0" parTransId="{49526FAC-E1F1-4597-ACC1-6B3F6A147B6C}" sibTransId="{053D84CB-42C4-4BC3-ADA8-DE9AB8E7C551}"/>
    <dgm:cxn modelId="{85995179-B9F3-494B-B9A4-21231FFE7C5D}" srcId="{BB670A84-6BAF-4F79-9FC9-0FFE75A8F7C6}" destId="{FCD25BCE-9504-441A-9FA6-81E007AE3566}" srcOrd="4" destOrd="0" parTransId="{7443B0C7-D5D6-4187-8953-BAEC3F1DC0E4}" sibTransId="{DC73C92A-C69C-46C2-9BC7-227C7F317926}"/>
    <dgm:cxn modelId="{25B4745A-DDF2-41E7-A78D-4514D81A593B}" srcId="{62F7283B-E6B5-46BA-B592-55BFBD894CFF}" destId="{BB670A84-6BAF-4F79-9FC9-0FFE75A8F7C6}" srcOrd="1" destOrd="0" parTransId="{01C52271-8C8A-4FD9-9715-01FD3E4DBAD4}" sibTransId="{EA1CB967-2CC5-49F6-8885-EBC4EE2C8707}"/>
    <dgm:cxn modelId="{C3CA927C-4C6B-4468-AAFF-CC8D91882A2F}" srcId="{4B153D94-2A96-4E1A-B460-E9FFC00A27CA}" destId="{6EC5D091-89B8-4866-9687-3B12212E5614}" srcOrd="3" destOrd="0" parTransId="{A4380E19-80A0-4156-AB97-DFDBD7916262}" sibTransId="{548CE2E0-8825-455F-94FF-DD2AFBFD6A3A}"/>
    <dgm:cxn modelId="{B0A3AC80-B78F-481B-B395-A1E0DF2A3910}" srcId="{BB670A84-6BAF-4F79-9FC9-0FFE75A8F7C6}" destId="{C5BE76DE-FF2E-4F9A-9CAE-39E24C665061}" srcOrd="0" destOrd="0" parTransId="{596F749A-F1F1-43FA-A6E1-D58FF0DE0A74}" sibTransId="{96AD58B4-8745-4179-8EB0-322002472114}"/>
    <dgm:cxn modelId="{28AC2481-C39E-4D54-A9F4-19B77E5CD771}" type="presOf" srcId="{2B922F16-3599-41EA-81CC-8FBFFB1FB46C}" destId="{CFC86641-01CA-496A-980D-9956A266888B}" srcOrd="0" destOrd="1" presId="urn:microsoft.com/office/officeart/2005/8/layout/hList1"/>
    <dgm:cxn modelId="{3127C783-9C92-456C-B117-A8B388B7C54B}" type="presOf" srcId="{92BEC271-2C83-46C7-B2FD-AF869D6E8EDE}" destId="{CFC86641-01CA-496A-980D-9956A266888B}" srcOrd="0" destOrd="3" presId="urn:microsoft.com/office/officeart/2005/8/layout/hList1"/>
    <dgm:cxn modelId="{5B8E879B-5FC9-45D6-9E0C-9BA87195A7E1}" type="presOf" srcId="{E05D6588-D4A4-4C0C-A75C-863A6A230631}" destId="{CFC86641-01CA-496A-980D-9956A266888B}" srcOrd="0" destOrd="2" presId="urn:microsoft.com/office/officeart/2005/8/layout/hList1"/>
    <dgm:cxn modelId="{A29F51D6-8469-405B-8F36-AB36EF946947}" type="presOf" srcId="{9E7F05AD-B98D-4EE4-A09F-6C2881EC4FE2}" destId="{CFC86641-01CA-496A-980D-9956A266888B}" srcOrd="0" destOrd="6" presId="urn:microsoft.com/office/officeart/2005/8/layout/hList1"/>
    <dgm:cxn modelId="{F7DD5CE1-775B-4B30-9E63-020755F66D34}" type="presOf" srcId="{C6A47EA6-CAE1-481E-9A77-80A2B1EC0CFB}" destId="{02123F61-F8D3-4614-9080-57D627546D42}" srcOrd="0" destOrd="0" presId="urn:microsoft.com/office/officeart/2005/8/layout/hList1"/>
    <dgm:cxn modelId="{2EC973E2-18A7-4219-80C3-1ABD887EA509}" srcId="{BB670A84-6BAF-4F79-9FC9-0FFE75A8F7C6}" destId="{E05D6588-D4A4-4C0C-A75C-863A6A230631}" srcOrd="2" destOrd="0" parTransId="{233650EA-1C4B-4219-9001-275A6AC34790}" sibTransId="{5E6EDD39-37A0-424B-B034-F63AB2573630}"/>
    <dgm:cxn modelId="{6CB38EE9-A26B-474E-B181-C5EC8B51A908}" srcId="{BB670A84-6BAF-4F79-9FC9-0FFE75A8F7C6}" destId="{D4C730DA-33D9-476E-9B0B-C86910481A25}" srcOrd="5" destOrd="0" parTransId="{030AA34D-12C0-4A9D-A072-2DF58BE43443}" sibTransId="{079B9347-051F-4E53-BD2B-51752A3A4F7D}"/>
    <dgm:cxn modelId="{CD0BD2ED-D5D0-451A-8D49-86CB2A63FE90}" srcId="{62F7283B-E6B5-46BA-B592-55BFBD894CFF}" destId="{4B153D94-2A96-4E1A-B460-E9FFC00A27CA}" srcOrd="0" destOrd="0" parTransId="{418AD84E-0BE2-4C6E-8C82-BDEBA975DD6C}" sibTransId="{739D081B-2024-4F5B-B2D4-A0FC854EB47C}"/>
    <dgm:cxn modelId="{4B6ADEF3-5817-4CD5-9B54-229B704ACFED}" srcId="{4B153D94-2A96-4E1A-B460-E9FFC00A27CA}" destId="{A72F2962-CBB4-4CC5-9447-2E25BD702F85}" srcOrd="2" destOrd="0" parTransId="{CF8284AA-5BE8-4FE5-8F56-229763609C79}" sibTransId="{8C974BBC-5E0D-4EAA-B038-F09E4F6A6CF3}"/>
    <dgm:cxn modelId="{294F9D69-A42C-4B8A-B098-563B6D259A01}" type="presParOf" srcId="{3975F78D-9B9D-4109-B21E-66244DA20CA9}" destId="{741A56A6-B5F1-4ADE-8DEE-4566825C23A3}" srcOrd="0" destOrd="0" presId="urn:microsoft.com/office/officeart/2005/8/layout/hList1"/>
    <dgm:cxn modelId="{59998F88-D9D7-4111-B051-410ECDFF4BF8}" type="presParOf" srcId="{741A56A6-B5F1-4ADE-8DEE-4566825C23A3}" destId="{72567E14-2DF0-4698-A27D-CC6A5F2B22B0}" srcOrd="0" destOrd="0" presId="urn:microsoft.com/office/officeart/2005/8/layout/hList1"/>
    <dgm:cxn modelId="{8227159B-C840-4144-9F6F-DA5303CDFA9C}" type="presParOf" srcId="{741A56A6-B5F1-4ADE-8DEE-4566825C23A3}" destId="{02123F61-F8D3-4614-9080-57D627546D42}" srcOrd="1" destOrd="0" presId="urn:microsoft.com/office/officeart/2005/8/layout/hList1"/>
    <dgm:cxn modelId="{CAB0B175-5001-40DD-AAD2-EF40CAB6DAC2}" type="presParOf" srcId="{3975F78D-9B9D-4109-B21E-66244DA20CA9}" destId="{C3D35171-E728-49A7-A9DC-5E0010CDF105}" srcOrd="1" destOrd="0" presId="urn:microsoft.com/office/officeart/2005/8/layout/hList1"/>
    <dgm:cxn modelId="{710E4BD7-D20D-44DE-98FC-C1D2714B55FB}" type="presParOf" srcId="{3975F78D-9B9D-4109-B21E-66244DA20CA9}" destId="{33F514E7-5B07-457F-ABA8-D8ABC3C4195B}" srcOrd="2" destOrd="0" presId="urn:microsoft.com/office/officeart/2005/8/layout/hList1"/>
    <dgm:cxn modelId="{5CFEE47D-D15E-4B64-A295-4B45B0E9FB7D}" type="presParOf" srcId="{33F514E7-5B07-457F-ABA8-D8ABC3C4195B}" destId="{4E86710F-91BD-410A-BA07-4A180152953E}" srcOrd="0" destOrd="0" presId="urn:microsoft.com/office/officeart/2005/8/layout/hList1"/>
    <dgm:cxn modelId="{EF6CBDA4-58E6-4827-94CF-A2FFD32D1000}" type="presParOf" srcId="{33F514E7-5B07-457F-ABA8-D8ABC3C4195B}" destId="{CFC86641-01CA-496A-980D-9956A266888B}"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67E14-2DF0-4698-A27D-CC6A5F2B22B0}">
      <dsp:nvSpPr>
        <dsp:cNvPr id="0" name=""/>
        <dsp:cNvSpPr/>
      </dsp:nvSpPr>
      <dsp:spPr>
        <a:xfrm>
          <a:off x="51" y="29274"/>
          <a:ext cx="4913783" cy="720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da-DK" sz="2500" kern="1200" dirty="0"/>
            <a:t>Nefrologi</a:t>
          </a:r>
          <a:endParaRPr lang="en-US" sz="2500" kern="1200" dirty="0"/>
        </a:p>
      </dsp:txBody>
      <dsp:txXfrm>
        <a:off x="51" y="29274"/>
        <a:ext cx="4913783" cy="720000"/>
      </dsp:txXfrm>
    </dsp:sp>
    <dsp:sp modelId="{02123F61-F8D3-4614-9080-57D627546D42}">
      <dsp:nvSpPr>
        <dsp:cNvPr id="0" name=""/>
        <dsp:cNvSpPr/>
      </dsp:nvSpPr>
      <dsp:spPr>
        <a:xfrm>
          <a:off x="51" y="749274"/>
          <a:ext cx="4913783" cy="35727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da-DK" sz="2500" kern="1200" dirty="0"/>
            <a:t>Akut nyresvigt </a:t>
          </a:r>
          <a:endParaRPr lang="en-US" sz="2500" kern="1200" dirty="0"/>
        </a:p>
        <a:p>
          <a:pPr marL="228600" lvl="1" indent="-228600" algn="l" defTabSz="1111250">
            <a:lnSpc>
              <a:spcPct val="90000"/>
            </a:lnSpc>
            <a:spcBef>
              <a:spcPct val="0"/>
            </a:spcBef>
            <a:spcAft>
              <a:spcPct val="15000"/>
            </a:spcAft>
            <a:buChar char="•"/>
          </a:pPr>
          <a:r>
            <a:rPr lang="da-DK" sz="2500" kern="1200" dirty="0"/>
            <a:t>Kronisk nyresvigt   </a:t>
          </a:r>
          <a:endParaRPr lang="en-US" sz="2500" kern="1200" dirty="0"/>
        </a:p>
        <a:p>
          <a:pPr marL="228600" lvl="1" indent="-228600" algn="l" defTabSz="1111250">
            <a:lnSpc>
              <a:spcPct val="90000"/>
            </a:lnSpc>
            <a:spcBef>
              <a:spcPct val="0"/>
            </a:spcBef>
            <a:spcAft>
              <a:spcPct val="15000"/>
            </a:spcAft>
            <a:buChar char="•"/>
          </a:pPr>
          <a:r>
            <a:rPr lang="en-US" sz="2500" kern="1200" dirty="0"/>
            <a:t>Glomerulonephritis</a:t>
          </a:r>
        </a:p>
        <a:p>
          <a:pPr marL="228600" lvl="1" indent="-228600" algn="l" defTabSz="1111250">
            <a:lnSpc>
              <a:spcPct val="90000"/>
            </a:lnSpc>
            <a:spcBef>
              <a:spcPct val="0"/>
            </a:spcBef>
            <a:spcAft>
              <a:spcPct val="15000"/>
            </a:spcAft>
            <a:buChar char="•"/>
          </a:pPr>
          <a:r>
            <a:rPr lang="da-DK" sz="2500" kern="1200" dirty="0"/>
            <a:t>Cystenyrer </a:t>
          </a:r>
          <a:endParaRPr lang="en-US" sz="2500" kern="1200" dirty="0"/>
        </a:p>
        <a:p>
          <a:pPr marL="228600" lvl="1" indent="-228600" algn="l" defTabSz="1111250">
            <a:lnSpc>
              <a:spcPct val="90000"/>
            </a:lnSpc>
            <a:spcBef>
              <a:spcPct val="0"/>
            </a:spcBef>
            <a:spcAft>
              <a:spcPct val="15000"/>
            </a:spcAft>
            <a:buChar char="•"/>
          </a:pPr>
          <a:r>
            <a:rPr lang="da-DK" sz="2500" kern="1200" dirty="0"/>
            <a:t>Nyrecancer </a:t>
          </a:r>
          <a:endParaRPr lang="en-US" sz="2500" kern="1200" dirty="0"/>
        </a:p>
      </dsp:txBody>
      <dsp:txXfrm>
        <a:off x="51" y="749274"/>
        <a:ext cx="4913783" cy="3572789"/>
      </dsp:txXfrm>
    </dsp:sp>
    <dsp:sp modelId="{4E86710F-91BD-410A-BA07-4A180152953E}">
      <dsp:nvSpPr>
        <dsp:cNvPr id="0" name=""/>
        <dsp:cNvSpPr/>
      </dsp:nvSpPr>
      <dsp:spPr>
        <a:xfrm>
          <a:off x="5601764" y="29274"/>
          <a:ext cx="4913783" cy="720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da-DK" sz="2500" kern="1200"/>
            <a:t>Urologi</a:t>
          </a:r>
          <a:endParaRPr lang="en-US" sz="2500" kern="1200"/>
        </a:p>
      </dsp:txBody>
      <dsp:txXfrm>
        <a:off x="5601764" y="29274"/>
        <a:ext cx="4913783" cy="720000"/>
      </dsp:txXfrm>
    </dsp:sp>
    <dsp:sp modelId="{CFC86641-01CA-496A-980D-9956A266888B}">
      <dsp:nvSpPr>
        <dsp:cNvPr id="0" name=""/>
        <dsp:cNvSpPr/>
      </dsp:nvSpPr>
      <dsp:spPr>
        <a:xfrm>
          <a:off x="5601764" y="749274"/>
          <a:ext cx="4913783" cy="35727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da-DK" sz="2500" kern="1200" dirty="0"/>
            <a:t>Urinvejsinfektion</a:t>
          </a:r>
          <a:endParaRPr lang="en-US" sz="2500" kern="1200" dirty="0"/>
        </a:p>
        <a:p>
          <a:pPr marL="228600" lvl="1" indent="-228600" algn="l" defTabSz="1111250">
            <a:lnSpc>
              <a:spcPct val="90000"/>
            </a:lnSpc>
            <a:spcBef>
              <a:spcPct val="0"/>
            </a:spcBef>
            <a:spcAft>
              <a:spcPct val="15000"/>
            </a:spcAft>
            <a:buChar char="•"/>
          </a:pPr>
          <a:r>
            <a:rPr lang="da-DK" sz="2500" kern="1200" dirty="0"/>
            <a:t>Urinvejssten </a:t>
          </a:r>
          <a:endParaRPr lang="en-US" sz="2500" kern="1200" dirty="0"/>
        </a:p>
        <a:p>
          <a:pPr marL="228600" lvl="1" indent="-228600" algn="l" defTabSz="1111250">
            <a:lnSpc>
              <a:spcPct val="90000"/>
            </a:lnSpc>
            <a:spcBef>
              <a:spcPct val="0"/>
            </a:spcBef>
            <a:spcAft>
              <a:spcPct val="15000"/>
            </a:spcAft>
            <a:buChar char="•"/>
          </a:pPr>
          <a:r>
            <a:rPr lang="da-DK" sz="2500" kern="1200" dirty="0"/>
            <a:t>LUTS </a:t>
          </a:r>
          <a:endParaRPr lang="en-US" sz="2500" kern="1200" dirty="0"/>
        </a:p>
        <a:p>
          <a:pPr marL="228600" lvl="1" indent="-228600" algn="l" defTabSz="1111250">
            <a:lnSpc>
              <a:spcPct val="90000"/>
            </a:lnSpc>
            <a:spcBef>
              <a:spcPct val="0"/>
            </a:spcBef>
            <a:spcAft>
              <a:spcPct val="15000"/>
            </a:spcAft>
            <a:buChar char="•"/>
          </a:pPr>
          <a:r>
            <a:rPr lang="da-DK" sz="2500" kern="1200" dirty="0"/>
            <a:t>Inkontinens</a:t>
          </a:r>
          <a:endParaRPr lang="en-US" sz="2500" kern="1200" dirty="0"/>
        </a:p>
        <a:p>
          <a:pPr marL="228600" lvl="1" indent="-228600" algn="l" defTabSz="1111250">
            <a:lnSpc>
              <a:spcPct val="90000"/>
            </a:lnSpc>
            <a:spcBef>
              <a:spcPct val="0"/>
            </a:spcBef>
            <a:spcAft>
              <a:spcPct val="15000"/>
            </a:spcAft>
            <a:buChar char="•"/>
          </a:pPr>
          <a:r>
            <a:rPr lang="da-DK" sz="2500" kern="1200" dirty="0"/>
            <a:t>Blærecancer </a:t>
          </a:r>
          <a:endParaRPr lang="en-US" sz="2500" kern="1200" dirty="0"/>
        </a:p>
        <a:p>
          <a:pPr marL="228600" lvl="1" indent="-228600" algn="l" defTabSz="1111250">
            <a:lnSpc>
              <a:spcPct val="90000"/>
            </a:lnSpc>
            <a:spcBef>
              <a:spcPct val="0"/>
            </a:spcBef>
            <a:spcAft>
              <a:spcPct val="15000"/>
            </a:spcAft>
            <a:buChar char="•"/>
          </a:pPr>
          <a:r>
            <a:rPr lang="en-US" sz="2500" kern="1200" dirty="0" err="1"/>
            <a:t>Prostata</a:t>
          </a:r>
          <a:r>
            <a:rPr lang="en-US" sz="2500" kern="1200" dirty="0"/>
            <a:t> cancer </a:t>
          </a:r>
        </a:p>
        <a:p>
          <a:pPr marL="228600" lvl="1" indent="-228600" algn="l" defTabSz="1111250">
            <a:lnSpc>
              <a:spcPct val="90000"/>
            </a:lnSpc>
            <a:spcBef>
              <a:spcPct val="0"/>
            </a:spcBef>
            <a:spcAft>
              <a:spcPct val="15000"/>
            </a:spcAft>
            <a:buChar char="•"/>
          </a:pPr>
          <a:r>
            <a:rPr lang="da-DK" sz="2500" kern="1200" dirty="0"/>
            <a:t>Peniscancer  </a:t>
          </a:r>
          <a:endParaRPr lang="en-US" sz="2500" kern="1200" dirty="0"/>
        </a:p>
        <a:p>
          <a:pPr marL="228600" lvl="1" indent="-228600" algn="l" defTabSz="1111250">
            <a:lnSpc>
              <a:spcPct val="90000"/>
            </a:lnSpc>
            <a:spcBef>
              <a:spcPct val="0"/>
            </a:spcBef>
            <a:spcAft>
              <a:spcPct val="15000"/>
            </a:spcAft>
            <a:buChar char="•"/>
          </a:pPr>
          <a:r>
            <a:rPr lang="en-US" sz="2500" kern="1200" dirty="0" err="1"/>
            <a:t>Sygdomme</a:t>
          </a:r>
          <a:r>
            <a:rPr lang="en-US" sz="2500" kern="1200" dirty="0"/>
            <a:t> </a:t>
          </a:r>
          <a:r>
            <a:rPr lang="en-US" sz="2500" kern="1200" dirty="0" err="1"/>
            <a:t>i</a:t>
          </a:r>
          <a:r>
            <a:rPr lang="en-US" sz="2500" kern="1200" dirty="0"/>
            <a:t> scrotum </a:t>
          </a:r>
          <a:r>
            <a:rPr lang="en-US" sz="2500" kern="1200" dirty="0" err="1"/>
            <a:t>og</a:t>
          </a:r>
          <a:r>
            <a:rPr lang="en-US" sz="2500" kern="1200" dirty="0"/>
            <a:t> testis</a:t>
          </a:r>
        </a:p>
      </dsp:txBody>
      <dsp:txXfrm>
        <a:off x="5601764" y="749274"/>
        <a:ext cx="4913783" cy="357278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DDCD4-C6C7-4EC1-A58B-A0905F7F0AE2}" type="datetimeFigureOut">
              <a:rPr lang="da-DK" smtClean="0"/>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2DDED-C79C-42A0-B683-E92A3E6EC916}" type="slidenum">
              <a:rPr lang="da-DK" smtClean="0"/>
            </a:fld>
            <a:endParaRPr lang="da-DK"/>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Pensum fra sidste gang. </a:t>
            </a:r>
            <a:r>
              <a:rPr lang="en-US" altLang="da-DK" dirty="0"/>
              <a:t>Hvad skal vi lige være obs på?</a:t>
            </a:r>
            <a:endParaRPr lang="en-US" alt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sym typeface="+mn-ea"/>
              </a:rPr>
              <a:t>Oversigt over inddelingen af akut nyresvigt. </a:t>
            </a:r>
            <a:endParaRPr lang="da-DK" dirty="0"/>
          </a:p>
          <a:p>
            <a:r>
              <a:rPr lang="da-DK" dirty="0" err="1">
                <a:sym typeface="+mn-ea"/>
              </a:rPr>
              <a:t>Prerænal</a:t>
            </a:r>
            <a:r>
              <a:rPr lang="da-DK" dirty="0">
                <a:sym typeface="+mn-ea"/>
              </a:rPr>
              <a:t>: Nedsat </a:t>
            </a:r>
            <a:r>
              <a:rPr lang="da-DK" dirty="0" err="1">
                <a:sym typeface="+mn-ea"/>
              </a:rPr>
              <a:t>blodflow</a:t>
            </a:r>
            <a:endParaRPr lang="da-DK" dirty="0"/>
          </a:p>
          <a:p>
            <a:r>
              <a:rPr lang="da-DK" dirty="0" err="1">
                <a:sym typeface="+mn-ea"/>
              </a:rPr>
              <a:t>Renal</a:t>
            </a:r>
            <a:r>
              <a:rPr lang="da-DK" dirty="0">
                <a:sym typeface="+mn-ea"/>
              </a:rPr>
              <a:t>: Skade af selve nyrevævet</a:t>
            </a:r>
            <a:endParaRPr lang="da-DK" dirty="0"/>
          </a:p>
          <a:p>
            <a:r>
              <a:rPr lang="da-DK" dirty="0" err="1">
                <a:sym typeface="+mn-ea"/>
              </a:rPr>
              <a:t>Postrenal</a:t>
            </a:r>
            <a:r>
              <a:rPr lang="da-DK" dirty="0">
                <a:sym typeface="+mn-ea"/>
              </a:rPr>
              <a:t>: obstruktion af urin flow -&gt; stase.</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*Nyrearteriestenose = mistænk ved behandlingsresistent hypertension og påvirket nyrefunktion! </a:t>
            </a:r>
            <a:endParaRPr lang="da-DK" dirty="0"/>
          </a:p>
          <a:p>
            <a:r>
              <a:rPr lang="da-DK" dirty="0"/>
              <a:t>Kan udvikle sig til ATIN/</a:t>
            </a:r>
            <a:r>
              <a:rPr lang="da-DK" dirty="0" err="1"/>
              <a:t>shocknyre</a:t>
            </a:r>
            <a:r>
              <a:rPr lang="da-DK" dirty="0"/>
              <a:t> der er en </a:t>
            </a:r>
            <a:r>
              <a:rPr lang="da-DK" dirty="0" err="1"/>
              <a:t>renal</a:t>
            </a:r>
            <a:r>
              <a:rPr lang="da-DK" dirty="0"/>
              <a:t> nyresvigt. Således også her som mange andre steder en ikke sort/hvid inddeling.</a:t>
            </a:r>
            <a:endParaRPr lang="da-DK" dirty="0"/>
          </a:p>
          <a:p>
            <a:endParaRPr lang="da-DK" dirty="0"/>
          </a:p>
          <a:p>
            <a:r>
              <a:rPr lang="da-DK" dirty="0"/>
              <a:t>En "</a:t>
            </a:r>
            <a:r>
              <a:rPr lang="da-DK" dirty="0" err="1"/>
              <a:t>triple</a:t>
            </a:r>
            <a:r>
              <a:rPr lang="da-DK" dirty="0"/>
              <a:t> </a:t>
            </a:r>
            <a:r>
              <a:rPr lang="da-DK" dirty="0" err="1"/>
              <a:t>whammy</a:t>
            </a:r>
            <a:r>
              <a:rPr lang="da-DK" dirty="0"/>
              <a:t>" er en potentielt farlig kombination af tre lægemiddelgrupper der kan medføre akut nyresvigt:</a:t>
            </a:r>
            <a:endParaRPr lang="da-DK" dirty="0"/>
          </a:p>
          <a:p>
            <a:pPr>
              <a:buFont typeface="+mj-lt"/>
              <a:buAutoNum type="arabicPeriod"/>
            </a:pPr>
            <a:r>
              <a:rPr lang="da-DK" dirty="0"/>
              <a:t>ACE-hæmmer/AT2-antagonist</a:t>
            </a:r>
            <a:endParaRPr lang="da-DK" dirty="0"/>
          </a:p>
          <a:p>
            <a:pPr>
              <a:buFont typeface="Arial" panose="020B0604020202020204" pitchFamily="34" charset="0"/>
              <a:buChar char="•"/>
            </a:pPr>
            <a:r>
              <a:rPr lang="da-DK" dirty="0" err="1"/>
              <a:t>Dilaterer</a:t>
            </a:r>
            <a:r>
              <a:rPr lang="da-DK" dirty="0"/>
              <a:t> </a:t>
            </a:r>
            <a:r>
              <a:rPr lang="da-DK" dirty="0" err="1"/>
              <a:t>efferente</a:t>
            </a:r>
            <a:r>
              <a:rPr lang="da-DK" dirty="0"/>
              <a:t> </a:t>
            </a:r>
            <a:r>
              <a:rPr lang="da-DK" dirty="0" err="1"/>
              <a:t>arteriole</a:t>
            </a:r>
            <a:r>
              <a:rPr lang="da-DK" dirty="0"/>
              <a:t> i </a:t>
            </a:r>
            <a:r>
              <a:rPr lang="da-DK" dirty="0" err="1"/>
              <a:t>glomerulus</a:t>
            </a:r>
            <a:endParaRPr lang="da-DK" dirty="0"/>
          </a:p>
          <a:p>
            <a:pPr>
              <a:buFont typeface="Arial" panose="020B0604020202020204" pitchFamily="34" charset="0"/>
              <a:buChar char="•"/>
            </a:pPr>
            <a:r>
              <a:rPr lang="da-DK" dirty="0"/>
              <a:t>Reducerer filtrationstrykket</a:t>
            </a:r>
            <a:endParaRPr lang="da-DK" dirty="0"/>
          </a:p>
          <a:p>
            <a:pPr>
              <a:buFont typeface="+mj-lt"/>
              <a:buAutoNum type="arabicPeriod" startAt="2"/>
            </a:pPr>
            <a:r>
              <a:rPr lang="da-DK" dirty="0"/>
              <a:t>NSAID</a:t>
            </a:r>
            <a:endParaRPr lang="da-DK" dirty="0"/>
          </a:p>
          <a:p>
            <a:pPr>
              <a:buFont typeface="Arial" panose="020B0604020202020204" pitchFamily="34" charset="0"/>
              <a:buChar char="•"/>
            </a:pPr>
            <a:r>
              <a:rPr lang="da-DK" dirty="0"/>
              <a:t>Hæmmer </a:t>
            </a:r>
            <a:r>
              <a:rPr lang="da-DK" dirty="0" err="1"/>
              <a:t>prostaglandinsyntesen</a:t>
            </a:r>
            <a:endParaRPr lang="da-DK" dirty="0"/>
          </a:p>
          <a:p>
            <a:pPr>
              <a:buFont typeface="Arial" panose="020B0604020202020204" pitchFamily="34" charset="0"/>
              <a:buChar char="•"/>
            </a:pPr>
            <a:r>
              <a:rPr lang="da-DK" dirty="0"/>
              <a:t>Medfører konstriktion af </a:t>
            </a:r>
            <a:r>
              <a:rPr lang="da-DK" dirty="0" err="1"/>
              <a:t>afferente</a:t>
            </a:r>
            <a:r>
              <a:rPr lang="da-DK" dirty="0"/>
              <a:t> </a:t>
            </a:r>
            <a:r>
              <a:rPr lang="da-DK" dirty="0" err="1"/>
              <a:t>arteriole</a:t>
            </a:r>
            <a:endParaRPr lang="da-DK" dirty="0"/>
          </a:p>
          <a:p>
            <a:pPr>
              <a:buFont typeface="Arial" panose="020B0604020202020204" pitchFamily="34" charset="0"/>
              <a:buChar char="•"/>
            </a:pPr>
            <a:r>
              <a:rPr lang="da-DK" dirty="0"/>
              <a:t>Reducerer nyregennemblødningen</a:t>
            </a:r>
            <a:endParaRPr lang="da-DK" dirty="0"/>
          </a:p>
          <a:p>
            <a:pPr>
              <a:buFont typeface="+mj-lt"/>
              <a:buAutoNum type="arabicPeriod" startAt="3"/>
            </a:pPr>
            <a:r>
              <a:rPr lang="da-DK" dirty="0" err="1"/>
              <a:t>Diuretika</a:t>
            </a:r>
            <a:endParaRPr lang="da-DK" dirty="0"/>
          </a:p>
          <a:p>
            <a:pPr>
              <a:buFont typeface="Arial" panose="020B0604020202020204" pitchFamily="34" charset="0"/>
              <a:buChar char="•"/>
            </a:pPr>
            <a:r>
              <a:rPr lang="da-DK" dirty="0"/>
              <a:t>Øger vandudskillelsen</a:t>
            </a:r>
            <a:endParaRPr lang="da-DK" dirty="0"/>
          </a:p>
          <a:p>
            <a:pPr>
              <a:buFont typeface="Arial" panose="020B0604020202020204" pitchFamily="34" charset="0"/>
              <a:buChar char="•"/>
            </a:pPr>
            <a:r>
              <a:rPr lang="da-DK" dirty="0"/>
              <a:t>Kan medføre dehydrering</a:t>
            </a:r>
            <a:endParaRPr lang="da-DK" dirty="0"/>
          </a:p>
          <a:p>
            <a:r>
              <a:rPr lang="da-DK" dirty="0"/>
              <a:t>Når disse tre typer medicin kombineres, får man en </a:t>
            </a:r>
            <a:r>
              <a:rPr lang="en-US" altLang="da-DK" dirty="0"/>
              <a:t>shitstorm</a:t>
            </a:r>
            <a:endParaRPr lang="da-DK" dirty="0"/>
          </a:p>
          <a:p>
            <a:pPr>
              <a:buFont typeface="Arial" panose="020B0604020202020204" pitchFamily="34" charset="0"/>
              <a:buChar char="•"/>
            </a:pPr>
            <a:r>
              <a:rPr lang="da-DK" dirty="0"/>
              <a:t>Nedsat </a:t>
            </a:r>
            <a:r>
              <a:rPr lang="en-US" altLang="da-DK" dirty="0"/>
              <a:t>flow</a:t>
            </a:r>
            <a:r>
              <a:rPr lang="da-DK" dirty="0"/>
              <a:t> ind i </a:t>
            </a:r>
            <a:r>
              <a:rPr lang="da-DK" dirty="0" err="1"/>
              <a:t>glomerulus</a:t>
            </a:r>
            <a:r>
              <a:rPr lang="da-DK" dirty="0"/>
              <a:t> (NSAID)</a:t>
            </a:r>
            <a:endParaRPr lang="da-DK" dirty="0"/>
          </a:p>
          <a:p>
            <a:pPr>
              <a:buFont typeface="Arial" panose="020B0604020202020204" pitchFamily="34" charset="0"/>
              <a:buChar char="•"/>
            </a:pPr>
            <a:r>
              <a:rPr lang="en-US" altLang="da-DK" dirty="0"/>
              <a:t>Øget flow</a:t>
            </a:r>
            <a:r>
              <a:rPr lang="da-DK" dirty="0"/>
              <a:t> ud af </a:t>
            </a:r>
            <a:r>
              <a:rPr lang="da-DK" dirty="0" err="1"/>
              <a:t>glomerulus</a:t>
            </a:r>
            <a:r>
              <a:rPr lang="da-DK" dirty="0"/>
              <a:t> (ACE-hæmmer)</a:t>
            </a:r>
            <a:endParaRPr lang="da-DK" dirty="0"/>
          </a:p>
          <a:p>
            <a:pPr>
              <a:buFont typeface="Arial" panose="020B0604020202020204" pitchFamily="34" charset="0"/>
              <a:buChar char="•"/>
            </a:pPr>
            <a:r>
              <a:rPr lang="da-DK" dirty="0"/>
              <a:t>Væskemangel (</a:t>
            </a:r>
            <a:r>
              <a:rPr lang="da-DK" dirty="0" err="1"/>
              <a:t>diuretika</a:t>
            </a:r>
            <a:r>
              <a:rPr lang="da-DK" dirty="0"/>
              <a:t>)</a:t>
            </a:r>
            <a:endParaRPr lang="da-DK" dirty="0"/>
          </a:p>
          <a:p>
            <a:r>
              <a:rPr lang="da-DK" dirty="0"/>
              <a:t>Resultatet bliver kraftigt nedsat nyregennemblødning og filtration → akut nyresvigt.</a:t>
            </a:r>
            <a:endParaRPr lang="da-DK" dirty="0"/>
          </a:p>
          <a:p>
            <a:r>
              <a:rPr lang="da-DK" dirty="0"/>
              <a:t>Dette ses særligt hos ældre patienter og i situationer med i forvejen nedsat nyregennemblødning (fx ved feber, opkastning eller diarré).</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da-DK"/>
              <a:t>KAD: blandt andet til behandling ved akut urinretention, men også til overvågning af urinproduktionen.</a:t>
            </a:r>
            <a:endParaRPr lang="da-DK"/>
          </a:p>
          <a:p>
            <a:endParaRPr lang="da-DK"/>
          </a:p>
          <a:p>
            <a:r>
              <a:rPr lang="da-DK"/>
              <a:t>Et "kateter à demeure" (KAD) er et kateter, der ligger permanent i urinblæren for at dræne urinen. </a:t>
            </a:r>
            <a:endParaRPr lang="da-DK"/>
          </a:p>
          <a:p>
            <a:endParaRPr lang="da-DK" altLang="da-DK"/>
          </a:p>
          <a:p>
            <a:r>
              <a:rPr lang="en-US" altLang="da-DK"/>
              <a:t>A</a:t>
            </a:r>
            <a:r>
              <a:rPr lang="da-DK"/>
              <a:t>nlægges enten gennem urinrøret (transurethralt blærekateter) eller gennem maven (suprapubisk kateter). KAD anvendes ofte ved langvarige indgreb for at overvåge urinproduktionen</a:t>
            </a:r>
            <a:r>
              <a:rPr lang="en-US" altLang="da-DK"/>
              <a:t>. Suprapubisk væleges især ved behov for langvarig brug eller hvis uretra er helt blokeret eller skadet</a:t>
            </a:r>
            <a:endParaRPr lang="en-US" altLang="da-DK"/>
          </a:p>
          <a:p>
            <a:endParaRPr lang="en-US" altLang="da-DK" b="0" i="0" dirty="0">
              <a:solidFill>
                <a:srgbClr val="E8E8E8"/>
              </a:solidFill>
              <a:effectLst/>
              <a:latin typeface="Google Sans"/>
            </a:endParaRPr>
          </a:p>
          <a:p>
            <a:r>
              <a:rPr lang="da-DK" b="0" i="0" dirty="0">
                <a:solidFill>
                  <a:srgbClr val="E8E8E8"/>
                </a:solidFill>
                <a:effectLst/>
                <a:latin typeface="Google Sans"/>
              </a:rPr>
              <a:t>Indikation:</a:t>
            </a:r>
            <a:endParaRPr lang="da-DK" b="0" i="0" dirty="0">
              <a:solidFill>
                <a:srgbClr val="E8E8E8"/>
              </a:solidFill>
              <a:effectLst/>
              <a:latin typeface="Google Sans"/>
            </a:endParaRPr>
          </a:p>
          <a:p>
            <a:pPr marL="171450" indent="-171450">
              <a:buFont typeface="Arial" panose="020B0604020202020204" pitchFamily="34" charset="0"/>
              <a:buChar char="•"/>
            </a:pPr>
            <a:r>
              <a:rPr lang="da-DK" b="0" i="0" dirty="0">
                <a:solidFill>
                  <a:srgbClr val="E8E8E8"/>
                </a:solidFill>
                <a:effectLst/>
                <a:latin typeface="Google Sans"/>
              </a:rPr>
              <a:t>Ophævelse af urinretention</a:t>
            </a:r>
            <a:endParaRPr lang="da-DK" b="0" i="0" dirty="0">
              <a:solidFill>
                <a:srgbClr val="E8E8E8"/>
              </a:solidFill>
              <a:effectLst/>
              <a:latin typeface="Google Sans"/>
            </a:endParaRPr>
          </a:p>
          <a:p>
            <a:pPr marL="171450" indent="-171450">
              <a:buFont typeface="Arial" panose="020B0604020202020204" pitchFamily="34" charset="0"/>
              <a:buChar char="•"/>
            </a:pPr>
            <a:r>
              <a:rPr lang="da-DK" b="0" i="0" dirty="0">
                <a:solidFill>
                  <a:srgbClr val="E8E8E8"/>
                </a:solidFill>
                <a:effectLst/>
                <a:latin typeface="Google Sans"/>
              </a:rPr>
              <a:t>Sikre drænage ved </a:t>
            </a:r>
            <a:r>
              <a:rPr lang="da-DK" b="0" i="0" dirty="0" err="1">
                <a:solidFill>
                  <a:srgbClr val="E8E8E8"/>
                </a:solidFill>
                <a:effectLst/>
                <a:latin typeface="Google Sans"/>
              </a:rPr>
              <a:t>dysfungerende</a:t>
            </a:r>
            <a:r>
              <a:rPr lang="da-DK" b="0" i="0" dirty="0">
                <a:solidFill>
                  <a:srgbClr val="E8E8E8"/>
                </a:solidFill>
                <a:effectLst/>
                <a:latin typeface="Google Sans"/>
              </a:rPr>
              <a:t> blærefunktion</a:t>
            </a:r>
            <a:endParaRPr lang="da-DK" b="0" i="0" dirty="0">
              <a:solidFill>
                <a:srgbClr val="E8E8E8"/>
              </a:solidFill>
              <a:effectLst/>
              <a:latin typeface="Google Sans"/>
            </a:endParaRPr>
          </a:p>
          <a:p>
            <a:pPr marL="171450" indent="-171450">
              <a:buFont typeface="Arial" panose="020B0604020202020204" pitchFamily="34" charset="0"/>
              <a:buChar char="•"/>
            </a:pPr>
            <a:r>
              <a:rPr lang="da-DK" b="0" i="0" dirty="0" err="1">
                <a:solidFill>
                  <a:srgbClr val="E8E8E8"/>
                </a:solidFill>
                <a:effectLst/>
                <a:latin typeface="Google Sans"/>
              </a:rPr>
              <a:t>Tømining</a:t>
            </a:r>
            <a:r>
              <a:rPr lang="da-DK" b="0" i="0" dirty="0">
                <a:solidFill>
                  <a:srgbClr val="E8E8E8"/>
                </a:solidFill>
                <a:effectLst/>
                <a:latin typeface="Google Sans"/>
              </a:rPr>
              <a:t> af blære før og under operation</a:t>
            </a:r>
            <a:r>
              <a:rPr lang="en-US" altLang="da-DK" b="0" i="0" dirty="0">
                <a:solidFill>
                  <a:srgbClr val="E8E8E8"/>
                </a:solidFill>
                <a:effectLst/>
                <a:latin typeface="Google Sans"/>
              </a:rPr>
              <a:t>m</a:t>
            </a:r>
            <a:r>
              <a:rPr lang="da-DK" b="0" i="0" dirty="0">
                <a:solidFill>
                  <a:srgbClr val="E8E8E8"/>
                </a:solidFill>
                <a:effectLst/>
                <a:latin typeface="Google Sans"/>
              </a:rPr>
              <a:t>Monitorering af urinproduktion/væskebalance</a:t>
            </a:r>
            <a:endParaRPr lang="da-DK" b="0" i="0" dirty="0">
              <a:solidFill>
                <a:srgbClr val="E8E8E8"/>
              </a:solidFill>
              <a:effectLst/>
              <a:latin typeface="Google Sans"/>
            </a:endParaRPr>
          </a:p>
          <a:p>
            <a:pPr marL="0" indent="0">
              <a:buFont typeface="Arial" panose="020B0604020202020204" pitchFamily="34" charset="0"/>
              <a:buNone/>
            </a:pPr>
            <a:r>
              <a:rPr lang="da-DK" b="0" i="0" dirty="0">
                <a:solidFill>
                  <a:srgbClr val="E8E8E8"/>
                </a:solidFill>
                <a:effectLst/>
                <a:latin typeface="Google Sans"/>
              </a:rPr>
              <a:t>*  Mm </a:t>
            </a:r>
            <a:endParaRPr 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Igen:</a:t>
            </a:r>
            <a:endParaRPr lang="da-DK" dirty="0"/>
          </a:p>
          <a:p>
            <a:r>
              <a:rPr lang="da-DK" dirty="0" err="1"/>
              <a:t>Prerænal</a:t>
            </a:r>
            <a:r>
              <a:rPr lang="da-DK" dirty="0"/>
              <a:t>: Nedsat </a:t>
            </a:r>
            <a:r>
              <a:rPr lang="da-DK" dirty="0" err="1"/>
              <a:t>blodflow</a:t>
            </a:r>
            <a:endParaRPr lang="da-DK" dirty="0"/>
          </a:p>
          <a:p>
            <a:r>
              <a:rPr lang="da-DK" dirty="0" err="1"/>
              <a:t>Renal</a:t>
            </a:r>
            <a:r>
              <a:rPr lang="da-DK" dirty="0"/>
              <a:t>: Skade af selve nyrevævet</a:t>
            </a:r>
            <a:endParaRPr lang="da-DK" dirty="0"/>
          </a:p>
          <a:p>
            <a:r>
              <a:rPr lang="da-DK" dirty="0" err="1"/>
              <a:t>Postrenal</a:t>
            </a:r>
            <a:r>
              <a:rPr lang="da-DK" dirty="0"/>
              <a:t>: obstruktion af urin flow -&gt; stase.</a:t>
            </a:r>
            <a:endParaRPr lang="da-DK" dirty="0"/>
          </a:p>
          <a:p>
            <a:endParaRPr 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*pludseligt opståede</a:t>
            </a:r>
            <a:endParaRPr lang="da-DK" dirty="0"/>
          </a:p>
          <a:p>
            <a:r>
              <a:rPr lang="da-DK" dirty="0"/>
              <a:t>Uræmi er det kliniske symptomkompleks der er forbundet med nedsat nyrefunktion. Skyldes formentlig ophobning af kvælstofholdige metabolitter so urinstof.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sym typeface="+mn-ea"/>
              </a:rPr>
              <a:t>Vi kommer tilbage til dialyse senere.</a:t>
            </a:r>
            <a:endParaRPr lang="da-DK" dirty="0"/>
          </a:p>
          <a:p>
            <a:r>
              <a:rPr lang="da-DK" dirty="0">
                <a:sym typeface="+mn-ea"/>
              </a:rPr>
              <a:t> </a:t>
            </a:r>
            <a:endParaRPr lang="da-DK" dirty="0"/>
          </a:p>
          <a:p>
            <a:r>
              <a:rPr lang="da-DK" dirty="0">
                <a:sym typeface="+mn-ea"/>
              </a:rPr>
              <a:t>Ved ubehandlet akut nyresvigt vil der ske en række livstruende forstyrrelser fordi nyrerne ikke kan opretholde deres vitale funktioner:</a:t>
            </a:r>
            <a:endParaRPr lang="da-DK" dirty="0"/>
          </a:p>
          <a:p>
            <a:endParaRPr lang="da-DK" dirty="0"/>
          </a:p>
          <a:p>
            <a:pPr>
              <a:buFont typeface="+mj-lt"/>
              <a:buAutoNum type="arabicPeriod"/>
            </a:pPr>
            <a:r>
              <a:rPr lang="da-DK" dirty="0">
                <a:sym typeface="+mn-ea"/>
              </a:rPr>
              <a:t>Væske- og elektrolytforstyrrelser:</a:t>
            </a:r>
            <a:endParaRPr lang="da-DK" dirty="0"/>
          </a:p>
          <a:p>
            <a:pPr>
              <a:buFont typeface="Arial" panose="020B0604020202020204" pitchFamily="34" charset="0"/>
              <a:buChar char="•"/>
            </a:pPr>
            <a:r>
              <a:rPr lang="da-DK" dirty="0">
                <a:sym typeface="+mn-ea"/>
              </a:rPr>
              <a:t>Ophobning af væske i kroppen → lungeødem og hjertesvigt</a:t>
            </a:r>
            <a:endParaRPr lang="da-DK" dirty="0"/>
          </a:p>
          <a:p>
            <a:pPr>
              <a:buFont typeface="Arial" panose="020B0604020202020204" pitchFamily="34" charset="0"/>
              <a:buChar char="•"/>
            </a:pPr>
            <a:r>
              <a:rPr lang="da-DK" dirty="0" err="1">
                <a:sym typeface="+mn-ea"/>
              </a:rPr>
              <a:t>Hyperkaliæmi</a:t>
            </a:r>
            <a:r>
              <a:rPr lang="da-DK" dirty="0">
                <a:sym typeface="+mn-ea"/>
              </a:rPr>
              <a:t> → risiko for livstruende </a:t>
            </a:r>
            <a:r>
              <a:rPr lang="da-DK" dirty="0" err="1">
                <a:sym typeface="+mn-ea"/>
              </a:rPr>
              <a:t>hjertearytmier</a:t>
            </a:r>
            <a:endParaRPr lang="da-DK" dirty="0"/>
          </a:p>
          <a:p>
            <a:pPr>
              <a:buFont typeface="Arial" panose="020B0604020202020204" pitchFamily="34" charset="0"/>
              <a:buChar char="•"/>
            </a:pPr>
            <a:r>
              <a:rPr lang="da-DK" dirty="0">
                <a:sym typeface="+mn-ea"/>
              </a:rPr>
              <a:t>Forstyrrelse i syre-base balancen → metabolisk acidose -&gt; nedsat enzymfunktion, </a:t>
            </a:r>
            <a:r>
              <a:rPr lang="da-DK" dirty="0" err="1">
                <a:sym typeface="+mn-ea"/>
              </a:rPr>
              <a:t>denaturerering</a:t>
            </a:r>
            <a:r>
              <a:rPr lang="da-DK" dirty="0">
                <a:sym typeface="+mn-ea"/>
              </a:rPr>
              <a:t>, påvirker stort set alle biokemiske processer i kroppen.</a:t>
            </a:r>
            <a:endParaRPr lang="da-DK" dirty="0"/>
          </a:p>
          <a:p>
            <a:pPr>
              <a:buFont typeface="Arial" panose="020B0604020202020204" pitchFamily="34" charset="0"/>
              <a:buChar char="•"/>
            </a:pPr>
            <a:endParaRPr lang="da-DK" dirty="0"/>
          </a:p>
          <a:p>
            <a:pPr>
              <a:buFont typeface="+mj-lt"/>
              <a:buAutoNum type="arabicPeriod" startAt="2"/>
            </a:pPr>
            <a:r>
              <a:rPr lang="da-DK" dirty="0">
                <a:sym typeface="+mn-ea"/>
              </a:rPr>
              <a:t>Ophobning af affaldsstoffer (uræmi):</a:t>
            </a:r>
            <a:endParaRPr lang="da-DK" dirty="0"/>
          </a:p>
          <a:p>
            <a:pPr>
              <a:buFont typeface="Arial" panose="020B0604020202020204" pitchFamily="34" charset="0"/>
              <a:buChar char="•"/>
            </a:pPr>
            <a:r>
              <a:rPr lang="da-DK" dirty="0">
                <a:sym typeface="+mn-ea"/>
              </a:rPr>
              <a:t>Urinstof og andre kvælstofholdige affaldsstoffer → påvirker hjerne og nervesystem</a:t>
            </a:r>
            <a:endParaRPr lang="da-DK" dirty="0"/>
          </a:p>
          <a:p>
            <a:pPr>
              <a:buFont typeface="Arial" panose="020B0604020202020204" pitchFamily="34" charset="0"/>
              <a:buChar char="•"/>
            </a:pPr>
            <a:r>
              <a:rPr lang="da-DK" dirty="0">
                <a:sym typeface="+mn-ea"/>
              </a:rPr>
              <a:t>Påvirker blodets koagulation → øget blødningstendens</a:t>
            </a:r>
            <a:endParaRPr lang="da-DK" dirty="0"/>
          </a:p>
          <a:p>
            <a:pPr>
              <a:buFont typeface="Arial" panose="020B0604020202020204" pitchFamily="34" charset="0"/>
              <a:buChar char="•"/>
            </a:pPr>
            <a:r>
              <a:rPr lang="da-DK" dirty="0">
                <a:sym typeface="+mn-ea"/>
              </a:rPr>
              <a:t>Påvirker immunsystemet → øget infektionsrisiko</a:t>
            </a:r>
            <a:endParaRPr lang="da-DK" dirty="0"/>
          </a:p>
          <a:p>
            <a:pPr>
              <a:buFont typeface="Arial" panose="020B0604020202020204" pitchFamily="34" charset="0"/>
              <a:buChar char="•"/>
            </a:pPr>
            <a:endParaRPr lang="da-DK" dirty="0"/>
          </a:p>
          <a:p>
            <a:pPr>
              <a:buFont typeface="+mj-lt"/>
              <a:buAutoNum type="arabicPeriod" startAt="3"/>
            </a:pPr>
            <a:r>
              <a:rPr lang="da-DK" dirty="0">
                <a:sym typeface="+mn-ea"/>
              </a:rPr>
              <a:t>Hormonelle forstyrrelser:</a:t>
            </a:r>
            <a:endParaRPr lang="da-DK" dirty="0"/>
          </a:p>
          <a:p>
            <a:pPr>
              <a:buFont typeface="Arial" panose="020B0604020202020204" pitchFamily="34" charset="0"/>
              <a:buChar char="•"/>
            </a:pPr>
            <a:r>
              <a:rPr lang="da-DK" dirty="0">
                <a:sym typeface="+mn-ea"/>
              </a:rPr>
              <a:t>Nedsat EPO-produktion → anæmi</a:t>
            </a:r>
            <a:endParaRPr lang="da-DK" dirty="0"/>
          </a:p>
          <a:p>
            <a:pPr>
              <a:buFont typeface="Arial" panose="020B0604020202020204" pitchFamily="34" charset="0"/>
              <a:buChar char="•"/>
            </a:pPr>
            <a:r>
              <a:rPr lang="da-DK" dirty="0">
                <a:sym typeface="+mn-ea"/>
              </a:rPr>
              <a:t>Forstyrret calcium-fosfat balance → påvirker knoglevæv og bløddelsforkalkninger</a:t>
            </a:r>
            <a:endParaRPr lang="da-DK" dirty="0"/>
          </a:p>
          <a:p>
            <a:pPr>
              <a:buFont typeface="Arial" panose="020B0604020202020204" pitchFamily="34" charset="0"/>
              <a:buChar char="•"/>
            </a:pPr>
            <a:r>
              <a:rPr lang="da-DK" dirty="0">
                <a:sym typeface="+mn-ea"/>
              </a:rPr>
              <a:t>Påvirket D-vitamin omsætning</a:t>
            </a:r>
            <a:endParaRPr lang="da-DK" dirty="0"/>
          </a:p>
          <a:p>
            <a:pPr>
              <a:buFont typeface="Arial" panose="020B0604020202020204" pitchFamily="34" charset="0"/>
              <a:buChar char="•"/>
            </a:pPr>
            <a:endParaRPr lang="da-DK" dirty="0"/>
          </a:p>
          <a:p>
            <a:pPr>
              <a:buFont typeface="+mj-lt"/>
              <a:buAutoNum type="arabicPeriod" startAt="4"/>
            </a:pPr>
            <a:r>
              <a:rPr lang="da-DK" dirty="0">
                <a:sym typeface="+mn-ea"/>
              </a:rPr>
              <a:t>Kredsløbspåvirkning:</a:t>
            </a:r>
            <a:endParaRPr lang="da-DK" dirty="0"/>
          </a:p>
          <a:p>
            <a:pPr>
              <a:buFont typeface="Arial" panose="020B0604020202020204" pitchFamily="34" charset="0"/>
              <a:buChar char="•"/>
            </a:pPr>
            <a:r>
              <a:rPr lang="da-DK" dirty="0">
                <a:sym typeface="+mn-ea"/>
              </a:rPr>
              <a:t>Væskeophobning → hypertension</a:t>
            </a:r>
            <a:endParaRPr lang="da-DK" dirty="0"/>
          </a:p>
          <a:p>
            <a:pPr>
              <a:buFont typeface="Arial" panose="020B0604020202020204" pitchFamily="34" charset="0"/>
              <a:buChar char="•"/>
            </a:pPr>
            <a:r>
              <a:rPr lang="da-DK" dirty="0">
                <a:sym typeface="+mn-ea"/>
              </a:rPr>
              <a:t>Elektrolytforstyrrelser → </a:t>
            </a:r>
            <a:r>
              <a:rPr lang="da-DK" dirty="0" err="1">
                <a:sym typeface="+mn-ea"/>
              </a:rPr>
              <a:t>hjertearytmier</a:t>
            </a:r>
            <a:endParaRPr lang="da-DK" dirty="0"/>
          </a:p>
          <a:p>
            <a:pPr>
              <a:buFont typeface="Arial" panose="020B0604020202020204" pitchFamily="34" charset="0"/>
              <a:buChar char="•"/>
            </a:pPr>
            <a:r>
              <a:rPr lang="da-DK" dirty="0">
                <a:sym typeface="+mn-ea"/>
              </a:rPr>
              <a:t>Acidose → nedsat </a:t>
            </a:r>
            <a:r>
              <a:rPr lang="da-DK" dirty="0" err="1">
                <a:sym typeface="+mn-ea"/>
              </a:rPr>
              <a:t>kardiel</a:t>
            </a:r>
            <a:r>
              <a:rPr lang="da-DK" dirty="0">
                <a:sym typeface="+mn-ea"/>
              </a:rPr>
              <a:t> </a:t>
            </a:r>
            <a:r>
              <a:rPr lang="da-DK" dirty="0" err="1">
                <a:sym typeface="+mn-ea"/>
              </a:rPr>
              <a:t>kontraktilitet</a:t>
            </a:r>
            <a:endParaRPr lang="da-DK" dirty="0"/>
          </a:p>
          <a:p>
            <a:pPr>
              <a:buFont typeface="Arial" panose="020B0604020202020204" pitchFamily="34" charset="0"/>
              <a:buChar char="•"/>
            </a:pPr>
            <a:endParaRPr lang="da-DK" dirty="0"/>
          </a:p>
          <a:p>
            <a:r>
              <a:rPr lang="da-DK" dirty="0">
                <a:sym typeface="+mn-ea"/>
              </a:rPr>
              <a:t>Uden behandling vil disse forstyrrelser forstærke hinanden i en ond cirkel der ultimativt fører til multiorgansvigt og død.</a:t>
            </a:r>
            <a:endParaRPr lang="da-DK" dirty="0"/>
          </a:p>
          <a:p>
            <a:r>
              <a:rPr lang="da-DK" dirty="0">
                <a:sym typeface="+mn-ea"/>
              </a:rPr>
              <a:t>Behandlingen retter sig mod den tilgrundliggende årsag samt understøttende behandling, herunder evt. dialyse hvis nyrerne ikke kan genoprette deres funktion.</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 kommer tilbage til dialyse senere.</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a:p>
            <a:r>
              <a:rPr lang="en-US" altLang="da-DK" dirty="0"/>
              <a:t>Nefro: nyresygdomme</a:t>
            </a:r>
            <a:endParaRPr lang="en-US" altLang="da-DK" dirty="0"/>
          </a:p>
          <a:p>
            <a:endParaRPr lang="en-US" altLang="da-DK" dirty="0"/>
          </a:p>
          <a:p>
            <a:r>
              <a:rPr lang="en-US" altLang="da-DK" dirty="0"/>
              <a:t>Uro urinveje og mandlige genitalier</a:t>
            </a:r>
            <a:endParaRPr lang="en-US" alt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Proteinuri</a:t>
            </a:r>
            <a:r>
              <a:rPr lang="da-DK" dirty="0"/>
              <a:t> medfører ødemer og tyder på dårlig nyrefunktion, og hermed ophobning af affaldsstoffer/giftstoffer. Ødemer med til at øge </a:t>
            </a:r>
            <a:r>
              <a:rPr lang="da-DK" dirty="0" err="1"/>
              <a:t>konc</a:t>
            </a:r>
            <a:r>
              <a:rPr lang="da-DK" dirty="0"/>
              <a:t>. Af disse i blodet. Disse stoffer er toksiske i høje koncentrationer. Kan føre til sekundær hjerte og leversvigt.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skal have en forståelse for at det er hyppigt.</a:t>
            </a:r>
            <a:endParaRPr lang="da-DK" dirty="0"/>
          </a:p>
          <a:p>
            <a:r>
              <a:rPr lang="da-DK" dirty="0"/>
              <a:t>Nyrerne har så stor reservekapacitet, at man kan miste op til 75% af nyrefunktionen før der kommer tydelige symptomer. Dette er både godt og skidt - godt fordi kroppen kan fungere længe med nedsat nyrefunktion, men skidt fordi det kan maskere et alvorligt problem der burde behandles.</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da-DK" sz="1200" dirty="0">
                <a:highlight>
                  <a:srgbClr val="C0C0C0"/>
                </a:highlight>
              </a:rPr>
              <a:t>VIRKELIG MANGE SYMPTOMER.</a:t>
            </a:r>
            <a:endParaRPr lang="da-DK" sz="1200" dirty="0">
              <a:highlight>
                <a:srgbClr val="C0C0C0"/>
              </a:highlight>
            </a:endParaRPr>
          </a:p>
          <a:p>
            <a:pPr marL="0" marR="0" lvl="0" indent="0" algn="l" defTabSz="914400" rtl="0" eaLnBrk="1" fontAlgn="auto" latinLnBrk="0" hangingPunct="1">
              <a:lnSpc>
                <a:spcPct val="100000"/>
              </a:lnSpc>
              <a:spcBef>
                <a:spcPts val="0"/>
              </a:spcBef>
              <a:spcAft>
                <a:spcPts val="0"/>
              </a:spcAft>
              <a:buClrTx/>
              <a:buSzTx/>
              <a:buFontTx/>
              <a:buNone/>
              <a:defRPr/>
            </a:pPr>
            <a:endParaRPr lang="da-DK" sz="1200" dirty="0">
              <a:highlight>
                <a:srgbClr val="C0C0C0"/>
              </a:highlight>
            </a:endParaRPr>
          </a:p>
          <a:p>
            <a:r>
              <a:rPr lang="da-DK" dirty="0"/>
              <a:t>Kronisk nyresvigt skyldes gradvis, irreversibel nedbrydning af nyrefunktion pga. langvarig skade på nefroner (nyrenes filterenheder).</a:t>
            </a:r>
            <a:endParaRPr lang="da-DK" dirty="0"/>
          </a:p>
          <a:p>
            <a:r>
              <a:rPr lang="da-DK" dirty="0"/>
              <a:t>Hovedmekanismer:</a:t>
            </a:r>
            <a:endParaRPr lang="da-DK" dirty="0"/>
          </a:p>
          <a:p>
            <a:endParaRPr lang="da-DK" dirty="0"/>
          </a:p>
          <a:p>
            <a:r>
              <a:rPr lang="da-DK" dirty="0"/>
              <a:t>    Glomerulær skade (f.eks. ved diabetes/hypertension):</a:t>
            </a:r>
            <a:endParaRPr lang="da-DK" dirty="0"/>
          </a:p>
          <a:p>
            <a:endParaRPr lang="da-DK" dirty="0"/>
          </a:p>
          <a:p>
            <a:r>
              <a:rPr lang="da-DK" dirty="0"/>
              <a:t>        Hyperglykæmi eller højt blodtryk ødelægger glomeruli → fortykkelse af kapillærvægge → nedsat filtrering.</a:t>
            </a:r>
            <a:endParaRPr lang="da-DK" dirty="0"/>
          </a:p>
          <a:p>
            <a:endParaRPr lang="da-DK" dirty="0"/>
          </a:p>
          <a:p>
            <a:r>
              <a:rPr lang="da-DK" dirty="0"/>
              <a:t>        Proteinuri (protein i urinen) skader yderligere.</a:t>
            </a:r>
            <a:endParaRPr lang="da-DK" dirty="0"/>
          </a:p>
          <a:p>
            <a:endParaRPr lang="da-DK" dirty="0"/>
          </a:p>
          <a:p>
            <a:r>
              <a:rPr lang="da-DK" dirty="0"/>
              <a:t>    Tubulointerstitiel skade:</a:t>
            </a:r>
            <a:endParaRPr lang="da-DK" dirty="0"/>
          </a:p>
          <a:p>
            <a:endParaRPr lang="da-DK" dirty="0"/>
          </a:p>
          <a:p>
            <a:r>
              <a:rPr lang="da-DK" dirty="0"/>
              <a:t>        Kronisk inflammation og fibrose (arrdannelse) omkring tubuli → nedsat reabsorption/sekretion.</a:t>
            </a:r>
            <a:endParaRPr lang="da-DK" dirty="0"/>
          </a:p>
          <a:p>
            <a:endParaRPr lang="da-DK" dirty="0"/>
          </a:p>
          <a:p>
            <a:r>
              <a:rPr lang="da-DK" dirty="0"/>
              <a:t>    Vaskulær skade:</a:t>
            </a:r>
            <a:endParaRPr lang="da-DK" dirty="0"/>
          </a:p>
          <a:p>
            <a:endParaRPr lang="da-DK" dirty="0"/>
          </a:p>
          <a:p>
            <a:r>
              <a:rPr lang="da-DK" dirty="0"/>
              <a:t>        Arteriosklerose i nyrearterier → nedsat blodtilførsel → iskæmi og celledød.</a:t>
            </a:r>
            <a:endParaRPr lang="da-DK" dirty="0"/>
          </a:p>
          <a:p>
            <a:endParaRPr lang="da-DK" dirty="0"/>
          </a:p>
          <a:p>
            <a:r>
              <a:rPr lang="da-DK" dirty="0"/>
              <a:t>Progression:</a:t>
            </a:r>
            <a:endParaRPr lang="da-DK" dirty="0"/>
          </a:p>
          <a:p>
            <a:endParaRPr lang="da-DK" dirty="0"/>
          </a:p>
          <a:p>
            <a:r>
              <a:rPr lang="da-DK" dirty="0"/>
              <a:t>    Kompensering: Rest-nefroner overtager arbejde → hyperfiltrering → yderligere skade.</a:t>
            </a:r>
            <a:endParaRPr lang="da-DK" dirty="0"/>
          </a:p>
          <a:p>
            <a:endParaRPr lang="da-DK" dirty="0"/>
          </a:p>
          <a:p>
            <a:r>
              <a:rPr lang="da-DK" dirty="0"/>
              <a:t>    Fibrose: Uoprettelig arrvævsdannelse erstatter funktionel væv → nyrenes størrelse mindskes ("krympede nyrer").</a:t>
            </a:r>
            <a:endParaRPr lang="da-DK" dirty="0"/>
          </a:p>
          <a:p>
            <a:endParaRPr lang="da-DK" dirty="0"/>
          </a:p>
          <a:p>
            <a:r>
              <a:rPr lang="da-DK" dirty="0"/>
              <a:t>Konsekvenser:</a:t>
            </a:r>
            <a:endParaRPr lang="da-DK" dirty="0"/>
          </a:p>
          <a:p>
            <a:endParaRPr lang="da-DK" dirty="0"/>
          </a:p>
          <a:p>
            <a:r>
              <a:rPr lang="da-DK" dirty="0"/>
              <a:t>    Funktionstab: Nedsat filtrering (↓GFR) → ophobning af affaldsstoffer (kreatinin, urea).</a:t>
            </a:r>
            <a:endParaRPr lang="da-DK" dirty="0"/>
          </a:p>
          <a:p>
            <a:endParaRPr lang="da-DK" dirty="0"/>
          </a:p>
          <a:p>
            <a:r>
              <a:rPr lang="da-DK" dirty="0"/>
              <a:t>    Systemiske effekter:</a:t>
            </a:r>
            <a:endParaRPr lang="da-DK" dirty="0"/>
          </a:p>
          <a:p>
            <a:endParaRPr lang="da-DK" dirty="0"/>
          </a:p>
          <a:p>
            <a:r>
              <a:rPr lang="da-DK" dirty="0"/>
              <a:t>        Anæmi (manglende erytropoietin).</a:t>
            </a:r>
            <a:endParaRPr lang="da-DK" dirty="0"/>
          </a:p>
          <a:p>
            <a:endParaRPr lang="da-DK" dirty="0"/>
          </a:p>
          <a:p>
            <a:r>
              <a:rPr lang="da-DK" dirty="0"/>
              <a:t>        Hyperfosfatæmi/knogleskader.</a:t>
            </a:r>
            <a:endParaRPr lang="da-DK" dirty="0"/>
          </a:p>
          <a:p>
            <a:endParaRPr lang="da-DK" dirty="0"/>
          </a:p>
          <a:p>
            <a:r>
              <a:rPr lang="da-DK" dirty="0"/>
              <a:t>        Væskeretention (ødemer) og elektrolytforstyrrelser.</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buFont typeface="+mj-lt"/>
              <a:buAutoNum type="arabicPeriod"/>
            </a:pPr>
            <a:r>
              <a:rPr lang="da-DK" dirty="0"/>
              <a:t>ACE </a:t>
            </a:r>
            <a:r>
              <a:rPr lang="da-DK" dirty="0" err="1"/>
              <a:t>hæmmere</a:t>
            </a:r>
            <a:r>
              <a:rPr lang="da-DK" dirty="0"/>
              <a:t> og ATII </a:t>
            </a:r>
            <a:r>
              <a:rPr lang="da-DK" dirty="0" err="1"/>
              <a:t>hæmmere</a:t>
            </a:r>
            <a:endParaRPr lang="da-DK" dirty="0"/>
          </a:p>
          <a:p>
            <a:pPr>
              <a:buFont typeface="+mj-lt"/>
              <a:buNone/>
            </a:pPr>
            <a:endParaRPr lang="da-DK" dirty="0"/>
          </a:p>
          <a:p>
            <a:pPr>
              <a:buFont typeface="+mj-lt"/>
              <a:buAutoNum type="arabicPeriod"/>
            </a:pPr>
            <a:r>
              <a:rPr lang="da-DK" dirty="0"/>
              <a:t>Blodtryksregulerende effekt:</a:t>
            </a:r>
            <a:endParaRPr lang="da-DK" dirty="0"/>
          </a:p>
          <a:p>
            <a:pPr>
              <a:buFont typeface="Arial" panose="020B0604020202020204" pitchFamily="34" charset="0"/>
              <a:buChar char="•"/>
            </a:pPr>
            <a:r>
              <a:rPr lang="da-DK" dirty="0"/>
              <a:t>ACE-</a:t>
            </a:r>
            <a:r>
              <a:rPr lang="da-DK" dirty="0" err="1"/>
              <a:t>hæmmere</a:t>
            </a:r>
            <a:r>
              <a:rPr lang="da-DK" dirty="0"/>
              <a:t> blokerer </a:t>
            </a:r>
            <a:r>
              <a:rPr lang="da-DK" dirty="0" err="1"/>
              <a:t>renin-angiotensin-aldosteron</a:t>
            </a:r>
            <a:r>
              <a:rPr lang="da-DK" dirty="0"/>
              <a:t> systemet (RAAS)</a:t>
            </a:r>
            <a:endParaRPr lang="da-DK" dirty="0"/>
          </a:p>
          <a:p>
            <a:pPr>
              <a:buFont typeface="Arial" panose="020B0604020202020204" pitchFamily="34" charset="0"/>
              <a:buChar char="•"/>
            </a:pPr>
            <a:r>
              <a:rPr lang="da-DK" dirty="0"/>
              <a:t>Dette sænker blodtrykket generelt i kroppen</a:t>
            </a:r>
            <a:endParaRPr lang="da-DK" dirty="0"/>
          </a:p>
          <a:p>
            <a:pPr>
              <a:buFont typeface="Arial" panose="020B0604020202020204" pitchFamily="34" charset="0"/>
              <a:buChar char="•"/>
            </a:pPr>
            <a:r>
              <a:rPr lang="da-DK" dirty="0"/>
              <a:t>Specielt vigtigt er at de sænker trykket i nyrernes kar/</a:t>
            </a:r>
            <a:r>
              <a:rPr lang="da-DK" dirty="0" err="1"/>
              <a:t>glomeruli</a:t>
            </a:r>
            <a:endParaRPr lang="da-DK" dirty="0"/>
          </a:p>
          <a:p>
            <a:pPr>
              <a:buFont typeface="+mj-lt"/>
              <a:buAutoNum type="arabicPeriod" startAt="2"/>
            </a:pPr>
            <a:r>
              <a:rPr lang="da-DK" dirty="0"/>
              <a:t>Specifik nyrebeskyttende effekt:</a:t>
            </a:r>
            <a:endParaRPr lang="da-DK" dirty="0"/>
          </a:p>
          <a:p>
            <a:pPr>
              <a:buFont typeface="Arial" panose="020B0604020202020204" pitchFamily="34" charset="0"/>
              <a:buChar char="•"/>
            </a:pPr>
            <a:r>
              <a:rPr lang="da-DK" dirty="0"/>
              <a:t>Reducerer det </a:t>
            </a:r>
            <a:r>
              <a:rPr lang="da-DK" dirty="0" err="1"/>
              <a:t>intraglomerulære</a:t>
            </a:r>
            <a:r>
              <a:rPr lang="da-DK" dirty="0"/>
              <a:t> tryk</a:t>
            </a:r>
            <a:endParaRPr lang="da-DK" dirty="0"/>
          </a:p>
          <a:p>
            <a:pPr>
              <a:buFont typeface="Arial" panose="020B0604020202020204" pitchFamily="34" charset="0"/>
              <a:buChar char="•"/>
            </a:pPr>
            <a:r>
              <a:rPr lang="da-DK" dirty="0"/>
              <a:t>Dette mindsker </a:t>
            </a:r>
            <a:r>
              <a:rPr lang="da-DK" dirty="0" err="1"/>
              <a:t>hyperfiltration</a:t>
            </a:r>
            <a:endParaRPr lang="da-DK" dirty="0"/>
          </a:p>
          <a:p>
            <a:pPr>
              <a:buFont typeface="Arial" panose="020B0604020202020204" pitchFamily="34" charset="0"/>
              <a:buChar char="•"/>
            </a:pPr>
            <a:r>
              <a:rPr lang="da-DK" dirty="0"/>
              <a:t>Dermed bremses den onde cirkel hvor højt filtertryk → mere nyreskade</a:t>
            </a:r>
            <a:endParaRPr lang="da-DK" dirty="0"/>
          </a:p>
          <a:p>
            <a:pPr>
              <a:buFont typeface="+mj-lt"/>
              <a:buAutoNum type="arabicPeriod" startAt="3"/>
            </a:pPr>
            <a:r>
              <a:rPr lang="da-DK" dirty="0" err="1"/>
              <a:t>Proteinuri</a:t>
            </a:r>
            <a:r>
              <a:rPr lang="da-DK" dirty="0"/>
              <a:t>-reducerende effekt:</a:t>
            </a:r>
            <a:endParaRPr lang="da-DK" dirty="0"/>
          </a:p>
          <a:p>
            <a:pPr>
              <a:buFont typeface="Arial" panose="020B0604020202020204" pitchFamily="34" charset="0"/>
              <a:buChar char="•"/>
            </a:pPr>
            <a:r>
              <a:rPr lang="da-DK" dirty="0"/>
              <a:t>ACE-</a:t>
            </a:r>
            <a:r>
              <a:rPr lang="da-DK" dirty="0" err="1"/>
              <a:t>hæmmere</a:t>
            </a:r>
            <a:r>
              <a:rPr lang="da-DK" dirty="0"/>
              <a:t> reducerer udskillelsen af protein i urinen</a:t>
            </a:r>
            <a:endParaRPr lang="da-DK" dirty="0"/>
          </a:p>
          <a:p>
            <a:pPr>
              <a:buFont typeface="Arial" panose="020B0604020202020204" pitchFamily="34" charset="0"/>
              <a:buChar char="•"/>
            </a:pPr>
            <a:r>
              <a:rPr lang="da-DK" dirty="0"/>
              <a:t>Dette er vigtigt da </a:t>
            </a:r>
            <a:r>
              <a:rPr lang="da-DK" dirty="0" err="1"/>
              <a:t>proteinuri</a:t>
            </a:r>
            <a:r>
              <a:rPr lang="da-DK" dirty="0"/>
              <a:t> i sig selv er skadeligt for nyrerne</a:t>
            </a:r>
            <a:endParaRPr lang="da-DK" dirty="0"/>
          </a:p>
          <a:p>
            <a:pPr>
              <a:buFont typeface="Arial" panose="020B0604020202020204" pitchFamily="34" charset="0"/>
              <a:buChar char="•"/>
            </a:pPr>
            <a:r>
              <a:rPr lang="da-DK" dirty="0"/>
              <a:t>Mindre </a:t>
            </a:r>
            <a:r>
              <a:rPr lang="da-DK" dirty="0" err="1"/>
              <a:t>proteinuri</a:t>
            </a:r>
            <a:r>
              <a:rPr lang="da-DK" dirty="0"/>
              <a:t> → langsommere progression af nyresygdommen</a:t>
            </a:r>
            <a:endParaRPr lang="da-DK" dirty="0"/>
          </a:p>
          <a:p>
            <a:pPr>
              <a:buFont typeface="+mj-lt"/>
              <a:buAutoNum type="arabicPeriod" startAt="4"/>
            </a:pPr>
            <a:r>
              <a:rPr lang="da-DK" dirty="0" err="1"/>
              <a:t>Anti-fibrotisk</a:t>
            </a:r>
            <a:r>
              <a:rPr lang="da-DK" dirty="0"/>
              <a:t> effekt:</a:t>
            </a:r>
            <a:endParaRPr lang="da-DK" dirty="0"/>
          </a:p>
          <a:p>
            <a:pPr>
              <a:buFont typeface="Arial" panose="020B0604020202020204" pitchFamily="34" charset="0"/>
              <a:buChar char="•"/>
            </a:pPr>
            <a:r>
              <a:rPr lang="da-DK" dirty="0"/>
              <a:t>ACE-</a:t>
            </a:r>
            <a:r>
              <a:rPr lang="da-DK" dirty="0" err="1"/>
              <a:t>hæmmere</a:t>
            </a:r>
            <a:r>
              <a:rPr lang="da-DK" dirty="0"/>
              <a:t> hæmmer dannelsen af vækstfaktorer</a:t>
            </a:r>
            <a:endParaRPr lang="da-DK" dirty="0"/>
          </a:p>
          <a:p>
            <a:pPr>
              <a:buFont typeface="Arial" panose="020B0604020202020204" pitchFamily="34" charset="0"/>
              <a:buChar char="•"/>
            </a:pPr>
            <a:r>
              <a:rPr lang="da-DK" dirty="0"/>
              <a:t>Dette reducerer udviklingen af fibrose/arvæv i nyrerne</a:t>
            </a:r>
            <a:endParaRPr lang="da-DK" dirty="0"/>
          </a:p>
          <a:p>
            <a:pPr>
              <a:buFont typeface="Arial" panose="020B0604020202020204" pitchFamily="34" charset="0"/>
              <a:buChar char="•"/>
            </a:pPr>
            <a:r>
              <a:rPr lang="da-DK" dirty="0"/>
              <a:t>Bevarer dermed mere funktionelt nyrevæv</a:t>
            </a:r>
            <a:endParaRPr lang="da-DK" dirty="0"/>
          </a:p>
          <a:p>
            <a:r>
              <a:rPr lang="da-DK" dirty="0"/>
              <a:t>Dette gør ACE-</a:t>
            </a:r>
            <a:r>
              <a:rPr lang="da-DK" dirty="0" err="1"/>
              <a:t>hæmmere</a:t>
            </a:r>
            <a:r>
              <a:rPr lang="da-DK" dirty="0"/>
              <a:t> til et særligt velegnet førstevalg ved kronisk nyresvigt, da de både behandler følgetilstanden (hypertension) og den underliggende sygdomsproces.</a:t>
            </a:r>
            <a:endParaRPr lang="da-DK" dirty="0"/>
          </a:p>
          <a:p>
            <a:r>
              <a:rPr lang="da-DK" dirty="0"/>
              <a:t>Dog skal man være opmærksom på risikoen for akut nyresvigt ved kombinationen af ACE-hæmmer + NSAID + </a:t>
            </a:r>
            <a:r>
              <a:rPr lang="da-DK" dirty="0" err="1"/>
              <a:t>diuretika</a:t>
            </a:r>
            <a:r>
              <a:rPr lang="da-DK" dirty="0"/>
              <a:t> (</a:t>
            </a:r>
            <a:r>
              <a:rPr lang="da-DK" dirty="0" err="1"/>
              <a:t>triple</a:t>
            </a:r>
            <a:r>
              <a:rPr lang="da-DK" dirty="0"/>
              <a:t> </a:t>
            </a:r>
            <a:r>
              <a:rPr lang="da-DK" dirty="0" err="1"/>
              <a:t>whammy</a:t>
            </a:r>
            <a:r>
              <a:rPr lang="da-DK" dirty="0"/>
              <a:t>).</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da-DK" sz="1200" dirty="0"/>
              <a:t>Patienten er </a:t>
            </a:r>
            <a:r>
              <a:rPr lang="da-DK" sz="1200" dirty="0" err="1"/>
              <a:t>anurisk</a:t>
            </a:r>
            <a:r>
              <a:rPr lang="da-DK" sz="1200" dirty="0"/>
              <a:t> = producerer ikke urin </a:t>
            </a:r>
            <a:r>
              <a:rPr lang="da-DK" sz="1200" dirty="0">
                <a:sym typeface="Wingdings" panose="05000000000000000000" pitchFamily="2" charset="2"/>
              </a:rPr>
              <a:t> ophobning af affaldsstoffer i blodet </a:t>
            </a:r>
            <a:r>
              <a:rPr lang="da-DK" sz="1200" dirty="0"/>
              <a:t> </a:t>
            </a:r>
            <a:endParaRPr lang="da-DK" sz="1200" dirty="0"/>
          </a:p>
          <a:p>
            <a:endParaRPr lang="da-DK" dirty="0"/>
          </a:p>
          <a:p>
            <a:r>
              <a:rPr lang="da-DK" dirty="0"/>
              <a:t>Man må ikke måle BT på dialyse-arm!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Kom tilbage til cases efter undervisningen i nefrologi, såfremt de ikke har læst.</a:t>
            </a:r>
            <a:endParaRPr lang="en-US">
              <a:sym typeface="+mn-ea"/>
            </a:endParaRPr>
          </a:p>
          <a:p>
            <a:endParaRPr lang="en-US"/>
          </a:p>
          <a:p>
            <a:r>
              <a:rPr lang="en-US"/>
              <a:t>1. Hvad mistænker I der er galt?</a:t>
            </a:r>
            <a:endParaRPr lang="en-US"/>
          </a:p>
          <a:p>
            <a:endParaRPr lang="en-US"/>
          </a:p>
          <a:p>
            <a:r>
              <a:rPr lang="en-US"/>
              <a:t>Den primære mistanke er akut nyresvigt (AKI), sandsynligvis prærenal på grund af dehydrering. </a:t>
            </a:r>
            <a:endParaRPr lang="en-US"/>
          </a:p>
          <a:p>
            <a:endParaRPr lang="en-US"/>
          </a:p>
          <a:p>
            <a:r>
              <a:rPr lang="en-US"/>
              <a:t>Patientens risikofaktorer (diuretika, ACE-hæmmer, NSAID-brug, lav væskeindtag og pneumoni) kombineret med oliguri, kvalme og konfusion understøtter dette. </a:t>
            </a:r>
            <a:endParaRPr lang="en-US"/>
          </a:p>
          <a:p>
            <a:endParaRPr lang="en-US"/>
          </a:p>
          <a:p>
            <a:r>
              <a:rPr lang="en-US"/>
              <a:t>Konfusionen kan skyldes uræmi, elektrolytforstyrrelser (f.eks. hypernatriæmi eller hyperkaliæmi) eller systemisk infektion (sepsis sekundær til pneumoni). NSAID-brug kan også have forårsaget intrarenalt skade (tubulær nekrose).</a:t>
            </a:r>
            <a:endParaRPr lang="en-US"/>
          </a:p>
          <a:p>
            <a:endParaRPr lang="en-US"/>
          </a:p>
          <a:p>
            <a:r>
              <a:rPr lang="en-US"/>
              <a:t>2. Hvilke risikofaktorer er der hos denne patient?</a:t>
            </a:r>
            <a:endParaRPr lang="en-US"/>
          </a:p>
          <a:p>
            <a:endParaRPr lang="en-US"/>
          </a:p>
          <a:p>
            <a:r>
              <a:rPr lang="en-US"/>
              <a:t>    Alder (82 år): Øget risiko for dehydrering og nedsat nyre-reserve.</a:t>
            </a:r>
            <a:endParaRPr lang="en-US"/>
          </a:p>
          <a:p>
            <a:endParaRPr lang="en-US"/>
          </a:p>
          <a:p>
            <a:r>
              <a:rPr lang="en-US"/>
              <a:t>    Medicin:</a:t>
            </a:r>
            <a:endParaRPr lang="en-US"/>
          </a:p>
          <a:p>
            <a:endParaRPr lang="en-US"/>
          </a:p>
          <a:p>
            <a:r>
              <a:rPr lang="en-US"/>
              <a:t>        Diuretika: Risiko for hypovolæmi og prærenal AKI.</a:t>
            </a:r>
            <a:endParaRPr lang="en-US"/>
          </a:p>
          <a:p>
            <a:endParaRPr lang="en-US"/>
          </a:p>
          <a:p>
            <a:r>
              <a:rPr lang="en-US"/>
              <a:t>        ACE-hæmmer: Kan nedsætte nyrefunktionen ved hypovolæmi.</a:t>
            </a:r>
            <a:endParaRPr lang="en-US"/>
          </a:p>
          <a:p>
            <a:endParaRPr lang="en-US"/>
          </a:p>
          <a:p>
            <a:r>
              <a:rPr lang="en-US"/>
              <a:t>        NSAID'er (håndkøbsmedicin): Hemmer renal prostaglandinproduktion → nedsat glomerulær filtration.</a:t>
            </a:r>
            <a:endParaRPr lang="en-US"/>
          </a:p>
          <a:p>
            <a:endParaRPr lang="en-US"/>
          </a:p>
          <a:p>
            <a:r>
              <a:rPr lang="en-US"/>
              <a:t>    Hypertension: Kan være tegn på kronisk nyresygdom.</a:t>
            </a:r>
            <a:endParaRPr lang="en-US"/>
          </a:p>
          <a:p>
            <a:endParaRPr lang="en-US"/>
          </a:p>
          <a:p>
            <a:r>
              <a:rPr lang="en-US"/>
              <a:t>    Akut sygdom (pneumoni): Øget væsketab (feber, hyperventilation) og risiko for sepsis.</a:t>
            </a:r>
            <a:endParaRPr lang="en-US"/>
          </a:p>
          <a:p>
            <a:endParaRPr lang="en-US"/>
          </a:p>
          <a:p>
            <a:r>
              <a:rPr lang="en-US"/>
              <a:t>    Dårlig væskeindtag: Forværrer dehydrering.</a:t>
            </a:r>
            <a:endParaRPr lang="en-US"/>
          </a:p>
          <a:p>
            <a:endParaRPr lang="en-US"/>
          </a:p>
          <a:p>
            <a:r>
              <a:rPr lang="en-US"/>
              <a:t>3. Hvilke prøver/undersøgelser vil I ordinere?</a:t>
            </a:r>
            <a:endParaRPr lang="en-US"/>
          </a:p>
          <a:p>
            <a:endParaRPr lang="en-US"/>
          </a:p>
          <a:p>
            <a:r>
              <a:rPr lang="en-US"/>
              <a:t>    Blodprøver:</a:t>
            </a:r>
            <a:endParaRPr lang="en-US"/>
          </a:p>
          <a:p>
            <a:endParaRPr lang="en-US"/>
          </a:p>
          <a:p>
            <a:r>
              <a:rPr lang="en-US"/>
              <a:t>        Kreatinin og urea: For at vurdere nyrefunktion (stigning i kreatinin indikerer AKI).</a:t>
            </a:r>
            <a:endParaRPr lang="en-US"/>
          </a:p>
          <a:p>
            <a:endParaRPr lang="en-US"/>
          </a:p>
          <a:p>
            <a:r>
              <a:rPr lang="en-US"/>
              <a:t>        Elektrolytter (Na⁺, K⁺, Ca²⁺, fosfat): Hyperkaliæmi er alvorligt ved nyresvigt.</a:t>
            </a:r>
            <a:endParaRPr lang="en-US"/>
          </a:p>
          <a:p>
            <a:endParaRPr lang="en-US"/>
          </a:p>
          <a:p>
            <a:r>
              <a:rPr lang="en-US"/>
              <a:t>        CRP og procalcitonin: Infektionsmarkører (mistanke om sepsis).</a:t>
            </a:r>
            <a:endParaRPr lang="en-US"/>
          </a:p>
          <a:p>
            <a:endParaRPr lang="en-US"/>
          </a:p>
          <a:p>
            <a:r>
              <a:rPr lang="en-US"/>
              <a:t>        Blodgasanalyse: For acidose (pH &lt;7,35 og lavt HCO₃⁻ ved uræmisk acidose).</a:t>
            </a:r>
            <a:endParaRPr lang="en-US"/>
          </a:p>
          <a:p>
            <a:endParaRPr lang="en-US"/>
          </a:p>
          <a:p>
            <a:r>
              <a:rPr lang="en-US"/>
              <a:t>    Urinprøve:</a:t>
            </a:r>
            <a:endParaRPr lang="en-US"/>
          </a:p>
          <a:p>
            <a:endParaRPr lang="en-US"/>
          </a:p>
          <a:p>
            <a:r>
              <a:rPr lang="en-US"/>
              <a:t>        Urinstof/kreatinin-ratio (BUN/creatinin &gt;20 tyder på prærenal AKI).</a:t>
            </a:r>
            <a:endParaRPr lang="en-US"/>
          </a:p>
          <a:p>
            <a:endParaRPr lang="en-US"/>
          </a:p>
          <a:p>
            <a:r>
              <a:rPr lang="en-US"/>
              <a:t>        Urin-Na⁺ (&lt;20 mmol/L ved prærenal AKI; &gt;40 mmol/L ved intrarenal AKI).</a:t>
            </a:r>
            <a:endParaRPr lang="en-US"/>
          </a:p>
          <a:p>
            <a:endParaRPr lang="en-US"/>
          </a:p>
          <a:p>
            <a:r>
              <a:rPr lang="en-US"/>
              <a:t>        Proteinuri eller blod i urinen (tegn på glomerulær skade).</a:t>
            </a:r>
            <a:endParaRPr lang="en-US"/>
          </a:p>
          <a:p>
            <a:endParaRPr lang="en-US"/>
          </a:p>
          <a:p>
            <a:r>
              <a:rPr lang="en-US"/>
              <a:t>    Billeddiagnostik:</a:t>
            </a:r>
            <a:endParaRPr lang="en-US"/>
          </a:p>
          <a:p>
            <a:endParaRPr lang="en-US"/>
          </a:p>
          <a:p>
            <a:r>
              <a:rPr lang="en-US"/>
              <a:t>        Nyresonografi: Udelukke obstruktion eller strukturelle skader.</a:t>
            </a:r>
            <a:endParaRPr lang="en-US"/>
          </a:p>
          <a:p>
            <a:endParaRPr lang="en-US"/>
          </a:p>
          <a:p>
            <a:r>
              <a:rPr lang="en-US"/>
              <a:t>    Kliniske målinger:</a:t>
            </a:r>
            <a:endParaRPr lang="en-US"/>
          </a:p>
          <a:p>
            <a:endParaRPr lang="en-US"/>
          </a:p>
          <a:p>
            <a:r>
              <a:rPr lang="en-US"/>
              <a:t>        Væskebalance (indtag vs. output).</a:t>
            </a:r>
            <a:endParaRPr lang="en-US"/>
          </a:p>
          <a:p>
            <a:endParaRPr lang="en-US"/>
          </a:p>
          <a:p>
            <a:r>
              <a:rPr lang="en-US"/>
              <a:t>        Blodtryk (hypotension ved dehydrering/sepsis).</a:t>
            </a:r>
            <a:endParaRPr lang="en-US"/>
          </a:p>
          <a:p>
            <a:endParaRPr lang="en-US"/>
          </a:p>
          <a:p>
            <a:r>
              <a:rPr lang="en-US"/>
              <a:t>4. Hvad er behandlingen?</a:t>
            </a:r>
            <a:endParaRPr lang="en-US"/>
          </a:p>
          <a:p>
            <a:endParaRPr lang="en-US"/>
          </a:p>
          <a:p>
            <a:r>
              <a:rPr lang="en-US"/>
              <a:t>    Stop nefrotoxisk medicin: </a:t>
            </a:r>
            <a:endParaRPr lang="en-US"/>
          </a:p>
          <a:p>
            <a:r>
              <a:rPr lang="en-US"/>
              <a:t>    Væsketerapi:</a:t>
            </a:r>
            <a:endParaRPr lang="en-US"/>
          </a:p>
          <a:p>
            <a:endParaRPr lang="en-US"/>
          </a:p>
          <a:p>
            <a:r>
              <a:rPr lang="en-US"/>
              <a:t>        Intravenøs isotonisk saltvand (f.eks. 0,9% NaCl) ved dehydrering.</a:t>
            </a:r>
            <a:endParaRPr lang="en-US"/>
          </a:p>
          <a:p>
            <a:endParaRPr lang="en-US"/>
          </a:p>
          <a:p>
            <a:r>
              <a:rPr lang="en-US"/>
              <a:t>        Overvåg væskebelastning (risiko for lungeødem ved for hurtig rehydrering).</a:t>
            </a:r>
            <a:endParaRPr lang="en-US"/>
          </a:p>
          <a:p>
            <a:endParaRPr lang="en-US"/>
          </a:p>
          <a:p>
            <a:r>
              <a:rPr lang="en-US"/>
              <a:t>    Korriger elektrolytforstyrrelser:</a:t>
            </a:r>
            <a:endParaRPr lang="en-US"/>
          </a:p>
          <a:p>
            <a:endParaRPr lang="en-US"/>
          </a:p>
          <a:p>
            <a:r>
              <a:rPr lang="en-US"/>
              <a:t>        Hyperkaliæmi: Calciumglukonat (stabiliserer hjerte), insulin-glukose, kaliumbindende resin.</a:t>
            </a:r>
            <a:endParaRPr lang="en-US"/>
          </a:p>
          <a:p>
            <a:endParaRPr lang="en-US"/>
          </a:p>
          <a:p>
            <a:r>
              <a:rPr lang="en-US"/>
              <a:t>    Behandle underliggende årsager:</a:t>
            </a:r>
            <a:endParaRPr lang="en-US"/>
          </a:p>
          <a:p>
            <a:endParaRPr lang="en-US"/>
          </a:p>
          <a:p>
            <a:r>
              <a:rPr lang="en-US"/>
              <a:t>        Antibiotika mod pneumoni (hvis bakteriær infektion).</a:t>
            </a:r>
            <a:endParaRPr lang="en-US"/>
          </a:p>
          <a:p>
            <a:endParaRPr lang="en-US"/>
          </a:p>
          <a:p>
            <a:r>
              <a:rPr lang="en-US"/>
              <a:t>        Sepsis-protokol ved mistanke om septisk AKI.</a:t>
            </a:r>
            <a:endParaRPr lang="en-US"/>
          </a:p>
          <a:p>
            <a:endParaRPr lang="en-US"/>
          </a:p>
          <a:p>
            <a:r>
              <a:rPr lang="en-US"/>
              <a:t>    Overvågning:</a:t>
            </a:r>
            <a:endParaRPr lang="en-US"/>
          </a:p>
          <a:p>
            <a:endParaRPr lang="en-US"/>
          </a:p>
          <a:p>
            <a:r>
              <a:rPr lang="en-US"/>
              <a:t>        Daglig vægt, kreatinin og urinproduktion.</a:t>
            </a:r>
            <a:endParaRPr lang="en-US"/>
          </a:p>
          <a:p>
            <a:endParaRPr lang="en-US"/>
          </a:p>
          <a:p>
            <a:r>
              <a:rPr lang="en-US"/>
              <a:t>        Overvej dialyse ved svær AKI med hyperkaliæmi, acidose eller væskeoverbelastning.</a:t>
            </a:r>
            <a:endParaRPr lang="en-US"/>
          </a:p>
          <a:p>
            <a:endParaRPr lang="en-US"/>
          </a:p>
          <a:p>
            <a:r>
              <a:rPr lang="en-US"/>
              <a:t>    Langtidsforanstaltninger:</a:t>
            </a:r>
            <a:endParaRPr lang="en-US"/>
          </a:p>
          <a:p>
            <a:endParaRPr lang="en-US"/>
          </a:p>
          <a:p>
            <a:r>
              <a:rPr lang="en-US"/>
              <a:t>        Tilpas medicin (f.eks. vælg alternativer til NSAID’er).</a:t>
            </a:r>
            <a:endParaRPr lang="en-US"/>
          </a:p>
          <a:p>
            <a:endParaRPr lang="en-US"/>
          </a:p>
          <a:p>
            <a:r>
              <a:rPr lang="en-US"/>
              <a:t>        Patientundervisning om væskeindtag ved dehydrerende tilstande.</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    BUN/kreatinin &gt;20: Mistanke om dehydrering (prærenal AKI) – nyrerne "sparer" væske, men kan ikke udskille affaldsstoffer.</a:t>
            </a:r>
            <a:endParaRPr lang="en-US">
              <a:sym typeface="+mn-ea"/>
            </a:endParaRPr>
          </a:p>
          <a:p>
            <a:endParaRPr lang="en-US">
              <a:sym typeface="+mn-ea"/>
            </a:endParaRPr>
          </a:p>
          <a:p>
            <a:r>
              <a:rPr lang="en-US">
                <a:sym typeface="+mn-ea"/>
              </a:rPr>
              <a:t>    Urin-Na &lt;20 mmol/L: Bekræfter dehydrering; Urin-Na &gt;40 mmol/L: Mistænk nyreskade (f.eks. pga. NSAID’er).</a:t>
            </a:r>
            <a:endParaRPr lang="en-US">
              <a:sym typeface="+mn-ea"/>
            </a:endParaRPr>
          </a:p>
          <a:p>
            <a:endParaRPr lang="en-US">
              <a:sym typeface="+mn-ea"/>
            </a:endParaRPr>
          </a:p>
          <a:p>
            <a:r>
              <a:rPr lang="en-US">
                <a:sym typeface="+mn-ea"/>
              </a:rPr>
              <a:t>    Urinsediment:</a:t>
            </a:r>
            <a:endParaRPr lang="en-US">
              <a:sym typeface="+mn-ea"/>
            </a:endParaRPr>
          </a:p>
          <a:p>
            <a:endParaRPr lang="en-US">
              <a:sym typeface="+mn-ea"/>
            </a:endParaRPr>
          </a:p>
          <a:p>
            <a:r>
              <a:rPr lang="en-US">
                <a:sym typeface="+mn-ea"/>
              </a:rPr>
              <a:t>        "Muddy brown" casts → akut nyreskade.</a:t>
            </a:r>
            <a:endParaRPr lang="en-US">
              <a:sym typeface="+mn-ea"/>
            </a:endParaRPr>
          </a:p>
          <a:p>
            <a:endParaRPr lang="en-US">
              <a:sym typeface="+mn-ea"/>
            </a:endParaRPr>
          </a:p>
          <a:p>
            <a:r>
              <a:rPr lang="en-US">
                <a:sym typeface="+mn-ea"/>
              </a:rPr>
              <a:t>        Normalt sediment → prærenal årsag (f.eks. væskemangel).</a:t>
            </a:r>
            <a:endParaRPr lang="en-US">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Kom tilbage til cases efter undervisningen i nefrologi, såfremt de ikke har læst.</a:t>
            </a:r>
            <a:endParaRPr lang="en-US"/>
          </a:p>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Glomerulonephritis</a:t>
            </a:r>
            <a:r>
              <a:rPr lang="da-DK" dirty="0"/>
              <a:t> er en inflammatorisk nyresygdom, hvor kroppens immunforsvar angriber nyrernes filtreringssystem (</a:t>
            </a:r>
            <a:r>
              <a:rPr lang="da-DK" dirty="0" err="1"/>
              <a:t>glomeruli</a:t>
            </a:r>
            <a:r>
              <a:rPr lang="da-DK" dirty="0"/>
              <a:t>). Det kan sammenlignes med et tilstoppet filter - når </a:t>
            </a:r>
            <a:r>
              <a:rPr lang="da-DK" dirty="0" err="1"/>
              <a:t>glomeruli</a:t>
            </a:r>
            <a:r>
              <a:rPr lang="da-DK" dirty="0"/>
              <a:t> bliver betændte og beskadigede, kan de ikke længere filtrere blodet ordentligt.</a:t>
            </a:r>
            <a:endParaRPr lang="da-DK" dirty="0"/>
          </a:p>
          <a:p>
            <a:r>
              <a:rPr lang="da-DK" dirty="0"/>
              <a:t>Det interessante ved denne sygdom er, at den ofte kommer snigende og kan være svær at opdage i starten. Patienterne kommer typisk med vage symptomer som træthed eller hævede ben, eller sygdommen opdages tilfældigt ved en almindelig undersøgelse, hvor man finder protein eller blod i urinen.</a:t>
            </a:r>
            <a:endParaRPr lang="da-DK" dirty="0"/>
          </a:p>
          <a:p>
            <a:r>
              <a:rPr lang="da-DK" dirty="0"/>
              <a:t>Det der gør </a:t>
            </a:r>
            <a:r>
              <a:rPr lang="da-DK" dirty="0" err="1"/>
              <a:t>glomerulonephritis</a:t>
            </a:r>
            <a:r>
              <a:rPr lang="da-DK" dirty="0"/>
              <a:t> kompleks er, at den kan opstå både som en selvstændig sygdom eller som følge af andre sygdomme. For eksempel kan en helt almindelig streptokokinfektion i halsen i sjældne tilfælde føre til </a:t>
            </a:r>
            <a:r>
              <a:rPr lang="da-DK" dirty="0" err="1"/>
              <a:t>glomerulonephritis</a:t>
            </a:r>
            <a:r>
              <a:rPr lang="da-DK" dirty="0"/>
              <a:t>, hvis immunforsvaret overreagerer.</a:t>
            </a:r>
            <a:endParaRPr lang="da-DK" dirty="0"/>
          </a:p>
          <a:p>
            <a:r>
              <a:rPr lang="da-DK" dirty="0"/>
              <a:t>Det kritiske ved denne tilstand er, at den ubehandlet kan føre til arvævsdannelse (fibrose) i nyrerne. Det er lidt ligesom når man får et ar på huden - når først vævet er blevet til arvæv, kan det ikke længere fungere normalt. I nyrerne betyder det, at de gradvist mister deres evne til at filtrere blodet.</a:t>
            </a:r>
            <a:endParaRPr lang="da-DK" dirty="0"/>
          </a:p>
          <a:p>
            <a:r>
              <a:rPr lang="da-DK" dirty="0"/>
              <a:t>Diagnosen kræver en nyrebiopsi, hvor man tager en lille vævsprøve fra nyren. Dette er nødvendigt fordi forskellige typer af </a:t>
            </a:r>
            <a:r>
              <a:rPr lang="da-DK" dirty="0" err="1"/>
              <a:t>glomerulonephritis</a:t>
            </a:r>
            <a:r>
              <a:rPr lang="da-DK" dirty="0"/>
              <a:t> kræver forskellige behandlinger - nogle responderer godt på immunsupprimerende medicin, mens andre måske kræver andre behandlingstilgange.</a:t>
            </a:r>
            <a:endParaRPr lang="da-DK" dirty="0"/>
          </a:p>
          <a:p>
            <a:endParaRPr 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Kom tilbage til cases efter undervisningen i nefrologi, såfremt de ikke har læst.</a:t>
            </a:r>
            <a:endParaRPr lang="en-US"/>
          </a:p>
          <a:p>
            <a:endParaRPr lang="en-US"/>
          </a:p>
          <a:p>
            <a:r>
              <a:rPr lang="en-US"/>
              <a:t>Kan de næppe svare på, men vi kommer tilbage til det. </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Behandling afhænger af årsag/type.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nSpc>
                <a:spcPct val="150000"/>
              </a:lnSpc>
            </a:pPr>
            <a:r>
              <a:rPr lang="da-DK" b="1" dirty="0"/>
              <a:t>Obs! Ikke det samme som nyrecyster</a:t>
            </a:r>
            <a:r>
              <a:rPr lang="da-DK" dirty="0"/>
              <a:t> – disse er hyppige og optræder hos 50% efter 50-årsalderen. </a:t>
            </a:r>
            <a:endParaRPr lang="da-DK" dirty="0"/>
          </a:p>
          <a:p>
            <a:pPr>
              <a:lnSpc>
                <a:spcPct val="150000"/>
              </a:lnSpc>
            </a:pPr>
            <a:r>
              <a:rPr lang="da-DK" dirty="0"/>
              <a:t>Er ufarlige og giver i reglen ikke symptomer.</a:t>
            </a:r>
            <a:endParaRPr lang="da-DK" dirty="0"/>
          </a:p>
          <a:p>
            <a:pPr>
              <a:lnSpc>
                <a:spcPct val="150000"/>
              </a:lnSpc>
            </a:pPr>
            <a:r>
              <a:rPr lang="da-DK" dirty="0"/>
              <a:t>Opdages tit tilfældigt på skanninger i anden forbindelse.</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Fjernmetastaser oftest til lunger og </a:t>
            </a:r>
            <a:r>
              <a:rPr lang="da-DK" dirty="0" err="1"/>
              <a:t>knolger</a:t>
            </a:r>
            <a:r>
              <a:rPr lang="da-DK" dirty="0"/>
              <a:t> </a:t>
            </a:r>
            <a:endParaRPr lang="da-DK" dirty="0"/>
          </a:p>
          <a:p>
            <a:r>
              <a:rPr lang="da-DK" dirty="0"/>
              <a:t>25% har fjernmetastaser på diagnosetidspunktet </a:t>
            </a:r>
            <a:endParaRPr lang="da-DK" dirty="0"/>
          </a:p>
          <a:p>
            <a:endParaRPr lang="da-DK" dirty="0"/>
          </a:p>
          <a:p>
            <a:r>
              <a:rPr lang="da-DK" dirty="0"/>
              <a:t>Prognose er rimelig god – bedret efter </a:t>
            </a:r>
            <a:r>
              <a:rPr lang="da-DK" dirty="0" err="1"/>
              <a:t>kryo</a:t>
            </a:r>
            <a:r>
              <a:rPr lang="da-DK" dirty="0"/>
              <a:t>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da-DK" dirty="0"/>
              <a:t>Kortere urinrør.</a:t>
            </a:r>
            <a:endParaRPr lang="en-US" altLang="da-DK" dirty="0"/>
          </a:p>
          <a:p>
            <a:r>
              <a:rPr lang="en-US" altLang="da-DK" dirty="0"/>
              <a:t>Hos postmenopausale kvinder endvidere skrøbelige slimhinder. </a:t>
            </a:r>
            <a:endParaRPr lang="en-US" alt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Oftest mikroskopisk hæmaturi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Sepsis er en livstruende tilstand, hvor kroppens immunforsvar reagerer ekstremt kraftigt på en infektion (f.eks. bakterier, virus eller svampe). Reaktionen skader kroppens egne væv og organer og kan føre til:</a:t>
            </a:r>
            <a:endParaRPr lang="en-US" altLang="da-DK" dirty="0"/>
          </a:p>
          <a:p>
            <a:endParaRPr lang="en-US" altLang="da-DK" dirty="0"/>
          </a:p>
          <a:p>
            <a:r>
              <a:rPr lang="en-US" altLang="da-DK" dirty="0"/>
              <a:t>    Organsvigt (nyrer, lever, lunger).</a:t>
            </a:r>
            <a:endParaRPr lang="en-US" altLang="da-DK" dirty="0"/>
          </a:p>
          <a:p>
            <a:endParaRPr lang="en-US" altLang="da-DK" dirty="0"/>
          </a:p>
          <a:p>
            <a:r>
              <a:rPr lang="en-US" altLang="da-DK" dirty="0"/>
              <a:t>    Hypotension (meget lavt blodtryk) → septisk shock.</a:t>
            </a:r>
            <a:endParaRPr lang="en-US" altLang="da-DK" dirty="0"/>
          </a:p>
          <a:p>
            <a:endParaRPr lang="en-US" altLang="da-DK" dirty="0"/>
          </a:p>
          <a:p>
            <a:r>
              <a:rPr lang="en-US" altLang="da-DK" dirty="0"/>
              <a:t>Hovedmekanisme:</a:t>
            </a:r>
            <a:endParaRPr lang="en-US" altLang="da-DK" dirty="0"/>
          </a:p>
          <a:p>
            <a:endParaRPr lang="en-US" altLang="da-DK" dirty="0"/>
          </a:p>
          <a:p>
            <a:r>
              <a:rPr lang="en-US" altLang="da-DK" dirty="0"/>
              <a:t>    Infektionen aktiverer immunsystemet kraftigt.</a:t>
            </a:r>
            <a:endParaRPr lang="en-US" altLang="da-DK" dirty="0"/>
          </a:p>
          <a:p>
            <a:endParaRPr lang="en-US" altLang="da-DK" dirty="0"/>
          </a:p>
          <a:p>
            <a:r>
              <a:rPr lang="en-US" altLang="da-DK" dirty="0"/>
              <a:t>    Kroppen frigiver inflammatoriske stoffer (cytokiner), der ødelægger væv.</a:t>
            </a:r>
            <a:endParaRPr lang="en-US" altLang="da-DK" dirty="0"/>
          </a:p>
          <a:p>
            <a:endParaRPr lang="en-US" altLang="da-DK" dirty="0"/>
          </a:p>
          <a:p>
            <a:r>
              <a:rPr lang="en-US" altLang="da-DK" dirty="0"/>
              <a:t>    Blodkar udvides → blodtrykket falder → organerne får for lidt ilt.</a:t>
            </a:r>
            <a:endParaRPr lang="en-US" alt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Behøver ikke altid CT, man kan fint se an.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Kan få voksne mænd til at græde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Generelt 3 muligheder for behandling: </a:t>
            </a:r>
            <a:endParaRPr lang="da-DK" dirty="0"/>
          </a:p>
          <a:p>
            <a:r>
              <a:rPr lang="da-DK" dirty="0"/>
              <a:t>- Smertelindring </a:t>
            </a:r>
            <a:endParaRPr lang="da-DK" dirty="0"/>
          </a:p>
          <a:p>
            <a:r>
              <a:rPr lang="da-DK" dirty="0"/>
              <a:t>- Aflastning </a:t>
            </a:r>
            <a:endParaRPr lang="da-DK" dirty="0"/>
          </a:p>
          <a:p>
            <a:r>
              <a:rPr lang="da-DK" dirty="0"/>
              <a:t>- Stenfjernelse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Kom tilbage til cases efter undervisningen i nefrologi, såfremt de ikke har læst.</a:t>
            </a:r>
            <a:endParaRPr lang="en-US"/>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Vigtigt at skelne mellem mikroskopisk og makroskopisk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LUTS = </a:t>
            </a:r>
            <a:r>
              <a:rPr lang="da-DK" dirty="0" err="1"/>
              <a:t>Lower</a:t>
            </a:r>
            <a:r>
              <a:rPr lang="da-DK" dirty="0"/>
              <a:t> </a:t>
            </a:r>
            <a:r>
              <a:rPr lang="da-DK" dirty="0" err="1"/>
              <a:t>urinary</a:t>
            </a:r>
            <a:r>
              <a:rPr lang="da-DK" dirty="0"/>
              <a:t> </a:t>
            </a:r>
            <a:r>
              <a:rPr lang="da-DK" dirty="0" err="1"/>
              <a:t>tract</a:t>
            </a:r>
            <a:r>
              <a:rPr lang="da-DK" dirty="0"/>
              <a:t> symptoms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må godt have en ide om symptomerne </a:t>
            </a:r>
            <a:endParaRPr lang="da-DK" dirty="0"/>
          </a:p>
          <a:p>
            <a:r>
              <a:rPr lang="da-DK" dirty="0"/>
              <a:t>De kommer snigende over længere tid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nSpc>
                <a:spcPct val="150000"/>
              </a:lnSpc>
            </a:pPr>
            <a:r>
              <a:rPr lang="da-DK" dirty="0"/>
              <a:t>BPH = </a:t>
            </a:r>
            <a:r>
              <a:rPr lang="da-DK" b="1" dirty="0"/>
              <a:t>godartet </a:t>
            </a:r>
            <a:r>
              <a:rPr lang="da-DK" dirty="0" err="1"/>
              <a:t>hyperplasi</a:t>
            </a:r>
            <a:r>
              <a:rPr lang="da-DK" dirty="0"/>
              <a:t> i prostata </a:t>
            </a:r>
            <a:endParaRPr lang="da-DK" dirty="0"/>
          </a:p>
          <a:p>
            <a:pPr>
              <a:lnSpc>
                <a:spcPct val="150000"/>
              </a:lnSpc>
            </a:pPr>
            <a:r>
              <a:rPr lang="da-DK" dirty="0"/>
              <a:t>Kan forekomme uden symptomer</a:t>
            </a:r>
            <a:endParaRPr lang="da-DK" dirty="0"/>
          </a:p>
          <a:p>
            <a:pPr>
              <a:lnSpc>
                <a:spcPct val="150000"/>
              </a:lnSpc>
            </a:pPr>
            <a:r>
              <a:rPr lang="da-DK" dirty="0"/>
              <a:t>Aldrig hos mænd under 30 år, men ses hos &gt;80% af mænd &gt;80 år </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TUR-P = TransUretral Resektion af Prostata. ærmest som en ostehøvl der skraber et større lumen.</a:t>
            </a:r>
            <a:endParaRPr lang="en-US" alt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Kan både være akut og kronisk </a:t>
            </a:r>
            <a:endParaRPr lang="da-DK" dirty="0"/>
          </a:p>
          <a:p>
            <a:r>
              <a:rPr lang="da-DK" dirty="0"/>
              <a:t>Hyppigst hos mænd </a:t>
            </a:r>
            <a:endParaRPr lang="da-DK" dirty="0"/>
          </a:p>
          <a:p>
            <a:r>
              <a:rPr lang="da-DK" dirty="0"/>
              <a:t>Incidens stiger med alder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 er kun stress der er pensum for jer </a:t>
            </a:r>
            <a:endParaRPr lang="da-DK" dirty="0"/>
          </a:p>
          <a:p>
            <a:endParaRPr lang="da-DK" dirty="0"/>
          </a:p>
          <a:p>
            <a:r>
              <a:rPr lang="da-DK" dirty="0"/>
              <a:t>VVS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Ingen eksamensspørgsmål i dette </a:t>
            </a:r>
            <a:r>
              <a:rPr lang="da-DK" dirty="0">
                <a:sym typeface="Wingdings" panose="05000000000000000000" pitchFamily="2" charset="2"/>
              </a:rPr>
              <a:t>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742950" lvl="1" indent="-285750">
              <a:lnSpc>
                <a:spcPct val="150000"/>
              </a:lnSpc>
            </a:pPr>
            <a:r>
              <a:rPr lang="en-US" altLang="da-DK" dirty="0">
                <a:sym typeface="+mn-ea"/>
              </a:rPr>
              <a:t>Først et recap af nyrernes funktion.</a:t>
            </a:r>
            <a:endParaRPr lang="da-DK" dirty="0">
              <a:sym typeface="+mn-ea"/>
            </a:endParaRPr>
          </a:p>
          <a:p>
            <a:pPr marL="742950" lvl="1" indent="-285750">
              <a:lnSpc>
                <a:spcPct val="150000"/>
              </a:lnSpc>
            </a:pPr>
            <a:endParaRPr lang="da-DK" dirty="0">
              <a:sym typeface="+mn-ea"/>
            </a:endParaRPr>
          </a:p>
          <a:p>
            <a:pPr marL="742950" lvl="1" indent="-285750">
              <a:lnSpc>
                <a:spcPct val="150000"/>
              </a:lnSpc>
            </a:pPr>
            <a:r>
              <a:rPr lang="da-DK" dirty="0">
                <a:sym typeface="+mn-ea"/>
              </a:rPr>
              <a:t>Filtrerer blodet og udskiller affaldsstoffer </a:t>
            </a:r>
            <a:endParaRPr lang="da-DK" dirty="0"/>
          </a:p>
          <a:p>
            <a:pPr marL="742950" lvl="1" indent="-285750">
              <a:lnSpc>
                <a:spcPct val="150000"/>
              </a:lnSpc>
            </a:pPr>
            <a:r>
              <a:rPr lang="da-DK" dirty="0">
                <a:sym typeface="+mn-ea"/>
              </a:rPr>
              <a:t>Resorberer vigtige stoffer som f. eks. glukose og medicin</a:t>
            </a:r>
            <a:endParaRPr lang="da-DK" dirty="0"/>
          </a:p>
          <a:p>
            <a:pPr marL="742950" lvl="1" indent="-285750">
              <a:lnSpc>
                <a:spcPct val="150000"/>
              </a:lnSpc>
            </a:pPr>
            <a:r>
              <a:rPr lang="da-DK" dirty="0">
                <a:sym typeface="+mn-ea"/>
              </a:rPr>
              <a:t>Regulerer pH, vand- og saltbalance</a:t>
            </a:r>
            <a:endParaRPr lang="da-DK" dirty="0"/>
          </a:p>
          <a:p>
            <a:pPr marL="742950" lvl="1" indent="-285750">
              <a:lnSpc>
                <a:spcPct val="150000"/>
              </a:lnSpc>
            </a:pPr>
            <a:r>
              <a:rPr lang="da-DK" dirty="0">
                <a:sym typeface="+mn-ea"/>
              </a:rPr>
              <a:t>Regulerer BT (RAAS)</a:t>
            </a:r>
            <a:endParaRPr lang="da-DK" dirty="0"/>
          </a:p>
          <a:p>
            <a:pPr marL="742950" lvl="1" indent="-285750">
              <a:lnSpc>
                <a:spcPct val="150000"/>
              </a:lnSpc>
            </a:pPr>
            <a:r>
              <a:rPr lang="da-DK" dirty="0">
                <a:sym typeface="+mn-ea"/>
              </a:rPr>
              <a:t>Syntese af EPO</a:t>
            </a:r>
            <a:endParaRPr lang="da-DK" dirty="0"/>
          </a:p>
          <a:p>
            <a:pPr marL="742950" lvl="1" indent="-285750">
              <a:lnSpc>
                <a:spcPct val="150000"/>
              </a:lnSpc>
            </a:pPr>
            <a:r>
              <a:rPr lang="da-DK" dirty="0">
                <a:sym typeface="+mn-ea"/>
              </a:rPr>
              <a:t>Syntese af aktivt D-vitamin </a:t>
            </a:r>
            <a:endParaRPr lang="da-DK" dirty="0"/>
          </a:p>
          <a:p>
            <a:pPr marL="742950" lvl="1" indent="-285750">
              <a:lnSpc>
                <a:spcPct val="150000"/>
              </a:lnSpc>
            </a:pPr>
            <a:r>
              <a:rPr lang="da-DK" dirty="0">
                <a:sym typeface="+mn-ea"/>
              </a:rPr>
              <a:t>Regulering af calcium og fosfat stofskiftet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UG = urogenitalsystemet </a:t>
            </a:r>
            <a:endParaRPr lang="da-DK" dirty="0"/>
          </a:p>
          <a:p>
            <a:endParaRPr lang="da-DK" dirty="0"/>
          </a:p>
          <a:p>
            <a:r>
              <a:rPr lang="da-DK" dirty="0"/>
              <a:t>Det er kun de mandlige genitale cancere der er pensum for jer.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Inddeles også efter TNM </a:t>
            </a:r>
            <a:endParaRPr lang="da-DK" dirty="0"/>
          </a:p>
          <a:p>
            <a:endParaRPr lang="da-DK" dirty="0"/>
          </a:p>
          <a:p>
            <a:r>
              <a:rPr lang="da-DK" dirty="0"/>
              <a:t>Behandling afhænger som altid af pt. AT, udbredelse mv. – specialistopgave </a:t>
            </a:r>
            <a:endParaRPr lang="da-DK" dirty="0"/>
          </a:p>
          <a:p>
            <a:endParaRPr lang="da-DK" dirty="0"/>
          </a:p>
          <a:p>
            <a:r>
              <a:rPr lang="da-DK" dirty="0"/>
              <a:t>Prognose rimelig god – 5 års overlevelse 75%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PSA = prostata specifikt antigen (normalt under 4) </a:t>
            </a:r>
            <a:endParaRPr lang="da-DK" dirty="0"/>
          </a:p>
          <a:p>
            <a:endParaRPr lang="da-DK" dirty="0"/>
          </a:p>
          <a:p>
            <a:r>
              <a:rPr lang="da-DK" dirty="0"/>
              <a:t>PSA kan også være let forhøjet ved BPH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Forståelse for TNM igen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Man kan få </a:t>
            </a:r>
            <a:r>
              <a:rPr lang="da-DK" dirty="0" err="1"/>
              <a:t>testisprotese</a:t>
            </a:r>
            <a:r>
              <a:rPr lang="da-DK" dirty="0"/>
              <a:t> ved kirurgisk kastration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Medianalder 65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Rød = akut </a:t>
            </a:r>
            <a:endParaRPr lang="da-DK" dirty="0"/>
          </a:p>
          <a:p>
            <a:r>
              <a:rPr lang="da-DK" dirty="0"/>
              <a:t>Gul = </a:t>
            </a:r>
            <a:r>
              <a:rPr lang="da-DK" dirty="0" err="1"/>
              <a:t>subakut</a:t>
            </a:r>
            <a:endParaRPr lang="da-DK" dirty="0"/>
          </a:p>
          <a:p>
            <a:r>
              <a:rPr lang="da-DK" dirty="0"/>
              <a:t>Resten ikke akut (ufarligt)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da-DK" dirty="0"/>
              <a:t>Massivt forstærret scrotum med udslettet penis. Måske med udbulinger på scorum, men svært at se. Formentlig uden de store gener, da han ikke er kommet tidligere.</a:t>
            </a:r>
            <a:endParaRPr lang="en-US" altLang="da-DK" dirty="0"/>
          </a:p>
          <a:p>
            <a:endParaRPr lang="en-US" altLang="da-DK" dirty="0"/>
          </a:p>
          <a:p>
            <a:r>
              <a:rPr lang="en-US" altLang="da-DK" dirty="0"/>
              <a:t>Inguinoskrotalt hernie (mest sandsynligt)</a:t>
            </a:r>
            <a:endParaRPr lang="en-US" altLang="da-DK" dirty="0"/>
          </a:p>
          <a:p>
            <a:endParaRPr lang="en-US" altLang="da-DK" dirty="0"/>
          </a:p>
          <a:p>
            <a:r>
              <a:rPr lang="en-US" altLang="da-DK" dirty="0"/>
              <a:t>    For:</a:t>
            </a:r>
            <a:endParaRPr lang="en-US" altLang="da-DK" dirty="0"/>
          </a:p>
          <a:p>
            <a:r>
              <a:rPr lang="en-US" altLang="da-DK" dirty="0"/>
              <a:t>        Ekstrem skrotal størrelse, som hænger under midt-låret, er mere typisk for et stort hernie end en hydrocele.</a:t>
            </a:r>
            <a:endParaRPr lang="en-US" altLang="da-DK" dirty="0"/>
          </a:p>
          <a:p>
            <a:r>
              <a:rPr lang="en-US" altLang="da-DK" dirty="0"/>
              <a:t>        Penis er forskubbet og tilsyneladende "skjult", hvilket er klassisk for et massivt hernie, der presser omgivelserne væk.</a:t>
            </a:r>
            <a:endParaRPr lang="en-US" altLang="da-DK" dirty="0"/>
          </a:p>
          <a:p>
            <a:r>
              <a:rPr lang="en-US" altLang="da-DK" dirty="0"/>
              <a:t>        Urethra ser ud til at åbne nederst mod venstre på skrotum, hvilket kan skyldes anatomisk forvridning forårsaget af herniets masse.</a:t>
            </a:r>
            <a:endParaRPr lang="en-US" altLang="da-DK" dirty="0"/>
          </a:p>
          <a:p>
            <a:r>
              <a:rPr lang="en-US" altLang="da-DK" dirty="0"/>
              <a:t>        Hernier kan nå ekstreme størrelser over tid, især hos ældre patienter med svækket bugvæg.</a:t>
            </a:r>
            <a:endParaRPr lang="en-US" altLang="da-DK" dirty="0"/>
          </a:p>
          <a:p>
            <a:r>
              <a:rPr lang="en-US" altLang="da-DK" dirty="0"/>
              <a:t>        Mulig variation i størrelse afhængig af aktivitet (f.eks. ved hoste eller anstrengelse), som er typisk for hernier.</a:t>
            </a:r>
            <a:endParaRPr lang="en-US" altLang="da-DK" dirty="0"/>
          </a:p>
          <a:p>
            <a:r>
              <a:rPr lang="en-US" altLang="da-DK" dirty="0"/>
              <a:t>    Imod:</a:t>
            </a:r>
            <a:endParaRPr lang="en-US" altLang="da-DK" dirty="0"/>
          </a:p>
          <a:p>
            <a:r>
              <a:rPr lang="en-US" altLang="da-DK" dirty="0"/>
              <a:t>        Ingen åbenlyse tegn på akut smerte eller inflammation, hvilket kunne indikere komplikationer som strangulation (dog er dette typisk for et kronisk, stabilt hernie).</a:t>
            </a:r>
            <a:endParaRPr lang="en-US" altLang="da-DK" dirty="0"/>
          </a:p>
          <a:p>
            <a:endParaRPr lang="en-US" altLang="da-DK" dirty="0"/>
          </a:p>
          <a:p>
            <a:r>
              <a:rPr lang="en-US" altLang="da-DK" dirty="0"/>
              <a:t>2. Hydrocele</a:t>
            </a:r>
            <a:endParaRPr lang="en-US" altLang="da-DK" dirty="0"/>
          </a:p>
          <a:p>
            <a:endParaRPr lang="en-US" altLang="da-DK" dirty="0"/>
          </a:p>
          <a:p>
            <a:r>
              <a:rPr lang="en-US" altLang="da-DK" dirty="0"/>
              <a:t>    For:</a:t>
            </a:r>
            <a:endParaRPr lang="en-US" altLang="da-DK" dirty="0"/>
          </a:p>
          <a:p>
            <a:r>
              <a:rPr lang="en-US" altLang="da-DK" dirty="0"/>
              <a:t>        Hydrocele kan forårsage en glat og symmetrisk skrotal hævelse, som billedet viser.</a:t>
            </a:r>
            <a:endParaRPr lang="en-US" altLang="da-DK" dirty="0"/>
          </a:p>
          <a:p>
            <a:r>
              <a:rPr lang="en-US" altLang="da-DK" dirty="0"/>
              <a:t>        Ingen åbenlyse tegn på akut smerte eller rødme, hvilket er typisk for hydrocele.</a:t>
            </a:r>
            <a:endParaRPr lang="en-US" altLang="da-DK" dirty="0"/>
          </a:p>
          <a:p>
            <a:r>
              <a:rPr lang="en-US" altLang="da-DK" dirty="0"/>
              <a:t>    Imod:</a:t>
            </a:r>
            <a:endParaRPr lang="en-US" altLang="da-DK" dirty="0"/>
          </a:p>
          <a:p>
            <a:r>
              <a:rPr lang="en-US" altLang="da-DK" dirty="0"/>
              <a:t>        Ekstrem størrelse med penis fuldstændig skjult og forskudt er usædvanligt for hydrocele.</a:t>
            </a:r>
            <a:endParaRPr lang="en-US" altLang="da-DK" dirty="0"/>
          </a:p>
          <a:p>
            <a:r>
              <a:rPr lang="en-US" altLang="da-DK" dirty="0"/>
              <a:t>        Hydrocele påvirker normalt ikke penis’ position eller urethras udmunding.</a:t>
            </a:r>
            <a:endParaRPr lang="en-US" altLang="da-DK" dirty="0"/>
          </a:p>
          <a:p>
            <a:r>
              <a:rPr lang="en-US" altLang="da-DK" dirty="0"/>
              <a:t>        Manglende information om transillumination (hydrocele lyser op ved transillumination, mens hernier ikke gør).</a:t>
            </a:r>
            <a:endParaRPr lang="en-US" altLang="da-DK" dirty="0"/>
          </a:p>
          <a:p>
            <a:endParaRPr lang="en-US" altLang="da-DK" dirty="0"/>
          </a:p>
          <a:p>
            <a:r>
              <a:rPr lang="en-US" altLang="da-DK" dirty="0"/>
              <a:t>3. Varikocele</a:t>
            </a:r>
            <a:endParaRPr lang="en-US" altLang="da-DK" dirty="0"/>
          </a:p>
          <a:p>
            <a:endParaRPr lang="en-US" altLang="da-DK" dirty="0"/>
          </a:p>
          <a:p>
            <a:r>
              <a:rPr lang="en-US" altLang="da-DK" dirty="0"/>
              <a:t>    For:</a:t>
            </a:r>
            <a:endParaRPr lang="en-US" altLang="da-DK" dirty="0"/>
          </a:p>
          <a:p>
            <a:r>
              <a:rPr lang="en-US" altLang="da-DK" dirty="0"/>
              <a:t>        Ingen tydelige argumenter i dette tilfælde.</a:t>
            </a:r>
            <a:endParaRPr lang="en-US" altLang="da-DK" dirty="0"/>
          </a:p>
          <a:p>
            <a:r>
              <a:rPr lang="en-US" altLang="da-DK" dirty="0"/>
              <a:t>    Imod:</a:t>
            </a:r>
            <a:endParaRPr lang="en-US" altLang="da-DK" dirty="0"/>
          </a:p>
          <a:p>
            <a:r>
              <a:rPr lang="en-US" altLang="da-DK" dirty="0"/>
              <a:t>        Typisk præsenterer varikocele sig som en mindre, asymmetrisk hævelse ("en pose af orme"), hvilket ikke passer til det massive, glatte billede her.</a:t>
            </a:r>
            <a:endParaRPr lang="en-US" altLang="da-DK" dirty="0"/>
          </a:p>
          <a:p>
            <a:endParaRPr lang="en-US" altLang="da-DK" dirty="0"/>
          </a:p>
          <a:p>
            <a:r>
              <a:rPr lang="en-US" altLang="da-DK" dirty="0"/>
              <a:t>4. Lymfødem</a:t>
            </a:r>
            <a:endParaRPr lang="en-US" altLang="da-DK" dirty="0"/>
          </a:p>
          <a:p>
            <a:endParaRPr lang="en-US" altLang="da-DK" dirty="0"/>
          </a:p>
          <a:p>
            <a:r>
              <a:rPr lang="en-US" altLang="da-DK" dirty="0"/>
              <a:t>    For:</a:t>
            </a:r>
            <a:endParaRPr lang="en-US" altLang="da-DK" dirty="0"/>
          </a:p>
          <a:p>
            <a:r>
              <a:rPr lang="en-US" altLang="da-DK" dirty="0"/>
              <a:t>        Lymfødem kan give massiv skrotal hævelse, især ved kroniske tilfælde.</a:t>
            </a:r>
            <a:endParaRPr lang="en-US" altLang="da-DK" dirty="0"/>
          </a:p>
          <a:p>
            <a:r>
              <a:rPr lang="en-US" altLang="da-DK" dirty="0"/>
              <a:t>    Imod:</a:t>
            </a:r>
            <a:endParaRPr lang="en-US" altLang="da-DK" dirty="0"/>
          </a:p>
          <a:p>
            <a:r>
              <a:rPr lang="en-US" altLang="da-DK" dirty="0"/>
              <a:t>        Typisk er huden fortykket og "træagtig," hvilket ikke ses her.</a:t>
            </a:r>
            <a:endParaRPr lang="en-US" altLang="da-DK" dirty="0"/>
          </a:p>
          <a:p>
            <a:r>
              <a:rPr lang="en-US" altLang="da-DK" dirty="0"/>
              <a:t>        Ingen synlige tegn på inflammation eller infektion, som ofte ses ved filariasis (parasit)-relateret lymfødem.</a:t>
            </a:r>
            <a:endParaRPr lang="en-US" altLang="da-DK" dirty="0"/>
          </a:p>
          <a:p>
            <a:r>
              <a:rPr lang="en-US" altLang="da-DK" dirty="0"/>
              <a:t>	Søg på elephantiasis eller elephantiasis scrotum, for at se hvor massie ødemer denne parasit kan forårsage.</a:t>
            </a:r>
            <a:endParaRPr lang="en-US" altLang="da-DK" dirty="0"/>
          </a:p>
          <a:p>
            <a:endParaRPr lang="en-US" altLang="da-DK" dirty="0"/>
          </a:p>
          <a:p>
            <a:r>
              <a:rPr lang="en-US" altLang="da-DK" dirty="0"/>
              <a:t>Konklusion</a:t>
            </a:r>
            <a:endParaRPr lang="en-US" altLang="da-DK" dirty="0"/>
          </a:p>
          <a:p>
            <a:endParaRPr lang="en-US" altLang="da-DK" dirty="0"/>
          </a:p>
          <a:p>
            <a:r>
              <a:rPr lang="en-US" altLang="da-DK" dirty="0"/>
              <a:t>    Det mest sandsynlige er et massivt inguinoskrotalt hernie, især grundet den ekstreme størrelse og forskydningen af penis og urethra.</a:t>
            </a:r>
            <a:endParaRPr lang="en-US" altLang="da-DK" dirty="0"/>
          </a:p>
          <a:p>
            <a:r>
              <a:rPr lang="en-US" altLang="da-DK" dirty="0"/>
              <a:t>    En hydrocele er en mulig differentialdiagnose, men passer dårligere med graden af anatomisk forvridning.</a:t>
            </a:r>
            <a:endParaRPr lang="en-US" altLang="da-DK" dirty="0"/>
          </a:p>
          <a:p>
            <a:r>
              <a:rPr lang="en-US" altLang="da-DK" dirty="0"/>
              <a:t>    Diagnosen bør bekræftes med en klinisk undersøgelse (f.eks. hosteimpuls og reponibilitet) samt ultralyd eller evt. CT-scanning.</a:t>
            </a:r>
            <a:endParaRPr lang="en-US" alt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Yes... fakta.. Altid spændende</a:t>
            </a:r>
            <a:endParaRPr lang="da-DK" dirty="0"/>
          </a:p>
          <a:p>
            <a:endParaRPr lang="da-DK" dirty="0"/>
          </a:p>
          <a:p>
            <a:r>
              <a:rPr lang="da-DK" dirty="0"/>
              <a:t>Næsten alle får en eller anden form for nyrefunktionspåvirkning i forbindelse med anden sygdom. Ikke altid, det til fulde opdages.</a:t>
            </a:r>
            <a:endParaRPr lang="da-DK" dirty="0"/>
          </a:p>
          <a:p>
            <a:r>
              <a:rPr lang="da-DK" dirty="0"/>
              <a:t>Sygelighed og død = morbiditet og mortalitet</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Sker tit at unge mænd kommer i praksis og tror de har fundet en knude på testiklen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Kalium indfusion bruges også til henrettelser. Destabiliserer membranpotentialet over cardiomyocytterne.</a:t>
            </a:r>
            <a:endParaRPr lang="en-US" alt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Senkomplikationer ved diabetes:</a:t>
            </a:r>
            <a:endParaRPr lang="en-US"/>
          </a:p>
          <a:p>
            <a:r>
              <a:rPr lang="en-US"/>
              <a:t>* Makrovaskulær. Komplikationer i de større arterier:</a:t>
            </a:r>
            <a:endParaRPr lang="en-US"/>
          </a:p>
          <a:p>
            <a:r>
              <a:rPr lang="en-US"/>
              <a:t>	* Aterosklerose og blodpropper i hjerte og hjerne.</a:t>
            </a:r>
            <a:endParaRPr lang="en-US"/>
          </a:p>
          <a:p>
            <a:r>
              <a:rPr lang="en-US"/>
              <a:t>* Mikrovaskulære. Komplikationer i de små arterier:</a:t>
            </a:r>
            <a:endParaRPr lang="en-US"/>
          </a:p>
          <a:p>
            <a:r>
              <a:rPr lang="en-US"/>
              <a:t>    * Retinopati: Nedsat cirkulation, og dannelse af skrøbelige blodkar -&gt; blødninger i nethinden -&gt; nedsat syn</a:t>
            </a:r>
            <a:endParaRPr lang="en-US"/>
          </a:p>
          <a:p>
            <a:r>
              <a:rPr lang="en-US"/>
              <a:t>    * nerfropati: Lækage med protein i urinen.</a:t>
            </a:r>
            <a:endParaRPr lang="en-US"/>
          </a:p>
          <a:p>
            <a:r>
              <a:rPr lang="en-US"/>
              <a:t>    * Neuropati: Især ben og fødder. Neddsat smerte og temperatur sans. Neurpatiske smerter.</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Prærenal</a:t>
            </a:r>
            <a:r>
              <a:rPr lang="da-DK" dirty="0"/>
              <a:t> er det hyppigste. Som led i anden sygdom ses påvirkning af nyrefunktionen</a:t>
            </a:r>
            <a:endParaRPr lang="da-DK" dirty="0"/>
          </a:p>
          <a:p>
            <a:endParaRPr lang="da-DK" dirty="0"/>
          </a:p>
          <a:p>
            <a:r>
              <a:rPr lang="en-US" altLang="da-DK" dirty="0"/>
              <a:t>Kan altså indeles efter den anatomiske lokalitet for ætiologien bag det akutte nyresvigt. </a:t>
            </a:r>
            <a:endParaRPr lang="en-US" alt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 Title Slide">
    <p:spTree>
      <p:nvGrpSpPr>
        <p:cNvPr id="1" name=""/>
        <p:cNvGrpSpPr/>
        <p:nvPr/>
      </p:nvGrpSpPr>
      <p:grpSpPr>
        <a:xfrm>
          <a:off x="0" y="0"/>
          <a:ext cx="0" cy="0"/>
          <a:chOff x="0" y="0"/>
          <a:chExt cx="0" cy="0"/>
        </a:xfrm>
      </p:grpSpPr>
      <p:sp>
        <p:nvSpPr>
          <p:cNvPr id="2" name="Title Style"/>
          <p:cNvSpPr>
            <a:spLocks noGrp="1"/>
          </p:cNvSpPr>
          <p:nvPr>
            <p:ph type="ctrTitle"/>
          </p:nvPr>
        </p:nvSpPr>
        <p:spPr>
          <a:xfrm>
            <a:off x="4653915" y="666750"/>
            <a:ext cx="7251065" cy="2216785"/>
          </a:xfrm>
        </p:spPr>
        <p:txBody>
          <a:bodyPr lIns="0" tIns="0" rIns="0" bIns="0" anchor="b" anchorCtr="0">
            <a:noAutofit/>
            <a:scene3d>
              <a:camera prst="obliqueTopRight"/>
              <a:lightRig rig="threePt" dir="t"/>
            </a:scene3d>
          </a:bodyPr>
          <a:lstStyle>
            <a:lvl1pPr algn="ctr">
              <a:lnSpc>
                <a:spcPct val="130000"/>
              </a:lnSpc>
              <a:defRPr sz="5000">
                <a:ln w="10160">
                  <a:solidFill>
                    <a:schemeClr val="accent5"/>
                  </a:solidFill>
                  <a:prstDash val="solid"/>
                </a:ln>
                <a:solidFill>
                  <a:srgbClr val="FFFFFF"/>
                </a:solidFill>
                <a:effectLst>
                  <a:outerShdw blurRad="50800" dist="38100" algn="l" rotWithShape="0">
                    <a:prstClr val="black">
                      <a:alpha val="40000"/>
                    </a:prstClr>
                  </a:outerShdw>
                </a:effectLst>
              </a:defRPr>
            </a:lvl1pPr>
          </a:lstStyle>
          <a:p>
            <a:r>
              <a:rPr lang="zh-CN" altLang="en-US" dirty="0">
                <a:sym typeface="+mn-ea"/>
              </a:rPr>
              <a:t>Click to edit Master title style</a:t>
            </a:r>
            <a:endParaRPr lang="zh-CN" altLang="en-US" dirty="0">
              <a:sym typeface="+mn-ea"/>
            </a:endParaRPr>
          </a:p>
        </p:txBody>
      </p:sp>
      <p:sp>
        <p:nvSpPr>
          <p:cNvPr id="4" name="date"/>
          <p:cNvSpPr>
            <a:spLocks noGrp="1"/>
          </p:cNvSpPr>
          <p:nvPr>
            <p:ph type="dt" sz="half" idx="10"/>
          </p:nvPr>
        </p:nvSpPr>
        <p:spPr/>
        <p:txBody>
          <a:bodyPr/>
          <a:lstStyle/>
          <a:p>
            <a:fld id="{760FBDFE-C587-4B4C-A407-44438C67B59E}" type="datetime1">
              <a:rPr lang="en-US" altLang="en-US" smtClean="0"/>
            </a:fld>
            <a:endParaRPr lang="zh-CN" altLang="en-US"/>
          </a:p>
        </p:txBody>
      </p:sp>
      <p:sp>
        <p:nvSpPr>
          <p:cNvPr id="5" name="Footer"/>
          <p:cNvSpPr>
            <a:spLocks noGrp="1"/>
          </p:cNvSpPr>
          <p:nvPr>
            <p:ph type="ftr" sz="quarter" idx="11"/>
          </p:nvPr>
        </p:nvSpPr>
        <p:spPr/>
        <p:txBody>
          <a:bodyPr/>
          <a:lstStyle/>
          <a:p>
            <a:r>
              <a:rPr lang="zh-CN" altLang="en-US"/>
              <a:t>Andreas Svendsen</a:t>
            </a:r>
            <a:endParaRPr lang="zh-CN" altLang="en-US"/>
          </a:p>
        </p:txBody>
      </p:sp>
      <p:sp>
        <p:nvSpPr>
          <p:cNvPr id="6" name="Slide number"/>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Subtitle style"/>
          <p:cNvSpPr>
            <a:spLocks noGrp="1"/>
          </p:cNvSpPr>
          <p:nvPr>
            <p:ph type="subTitle" idx="1"/>
          </p:nvPr>
        </p:nvSpPr>
        <p:spPr>
          <a:xfrm>
            <a:off x="4653915" y="3129915"/>
            <a:ext cx="7252335" cy="2885440"/>
          </a:xfrm>
        </p:spPr>
        <p:txBody>
          <a:bodyPr lIns="0" tIns="0" rIns="0" bIns="0">
            <a:normAutofit/>
            <a:scene3d>
              <a:camera prst="obliqueTopRight"/>
              <a:lightRig rig="threePt" dir="t"/>
            </a:scene3d>
          </a:bodyPr>
          <a:lstStyle>
            <a:lvl1pPr marL="0" indent="0" algn="ctr">
              <a:buNone/>
              <a:defRPr sz="4000">
                <a:ln w="10160">
                  <a:solidFill>
                    <a:schemeClr val="accent5"/>
                  </a:solidFill>
                  <a:prstDash val="solid"/>
                </a:ln>
                <a:solidFill>
                  <a:srgbClr val="FFFFFF"/>
                </a:solidFill>
                <a:effectLst>
                  <a:outerShdw blurRad="50800" dist="38100" dir="2700000" algn="tl" rotWithShape="0">
                    <a:prstClr val="black">
                      <a:alpha val="40000"/>
                    </a:prstClr>
                  </a:outerShdw>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cxnSp>
        <p:nvCxnSpPr>
          <p:cNvPr id="7" name="Straight Connector"/>
          <p:cNvCxnSpPr/>
          <p:nvPr/>
        </p:nvCxnSpPr>
        <p:spPr>
          <a:xfrm>
            <a:off x="289560" y="18923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0" name="Picture"/>
          <p:cNvSpPr>
            <a:spLocks noGrp="1" noChangeAspect="1"/>
          </p:cNvSpPr>
          <p:nvPr>
            <p:ph type="pic" idx="13"/>
          </p:nvPr>
        </p:nvSpPr>
        <p:spPr>
          <a:xfrm>
            <a:off x="311150" y="1757680"/>
            <a:ext cx="4212590" cy="36899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a:t>
            </a:r>
            <a:r>
              <a:rPr lang="en-US" dirty="0" err="1"/>
              <a:t>stylek</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157B6794-849E-4626-908B-D15793550EFB}" type="datetime1">
              <a:rPr lang="en-US" smtClean="0"/>
            </a:fld>
            <a:endParaRPr lang="en-US"/>
          </a:p>
        </p:txBody>
      </p:sp>
      <p:sp>
        <p:nvSpPr>
          <p:cNvPr id="5" name="Footer Placeholder 4"/>
          <p:cNvSpPr>
            <a:spLocks noGrp="1"/>
          </p:cNvSpPr>
          <p:nvPr>
            <p:ph type="ftr" sz="quarter" idx="11"/>
          </p:nvPr>
        </p:nvSpPr>
        <p:spPr/>
        <p:txBody>
          <a:bodyPr/>
          <a:lstStyle/>
          <a:p>
            <a:r>
              <a:rPr lang="en-US" dirty="0"/>
              <a:t>Andreas Svendsen</a:t>
            </a:r>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 Title Slide">
    <p:spTree>
      <p:nvGrpSpPr>
        <p:cNvPr id="1" name=""/>
        <p:cNvGrpSpPr/>
        <p:nvPr/>
      </p:nvGrpSpPr>
      <p:grpSpPr>
        <a:xfrm>
          <a:off x="0" y="0"/>
          <a:ext cx="0" cy="0"/>
          <a:chOff x="0" y="0"/>
          <a:chExt cx="0" cy="0"/>
        </a:xfrm>
      </p:grpSpPr>
      <p:sp>
        <p:nvSpPr>
          <p:cNvPr id="2" name="Title Style"/>
          <p:cNvSpPr>
            <a:spLocks noGrp="1"/>
          </p:cNvSpPr>
          <p:nvPr>
            <p:ph type="ctrTitle"/>
          </p:nvPr>
        </p:nvSpPr>
        <p:spPr>
          <a:xfrm>
            <a:off x="4653915" y="666750"/>
            <a:ext cx="7251065" cy="2216785"/>
          </a:xfrm>
        </p:spPr>
        <p:txBody>
          <a:bodyPr lIns="0" tIns="0" rIns="0" bIns="0" anchor="b" anchorCtr="0">
            <a:noAutofit/>
            <a:scene3d>
              <a:camera prst="obliqueTopRight"/>
              <a:lightRig rig="threePt" dir="t"/>
            </a:scene3d>
          </a:bodyPr>
          <a:lstStyle>
            <a:lvl1pPr algn="ctr">
              <a:lnSpc>
                <a:spcPct val="130000"/>
              </a:lnSpc>
              <a:defRPr sz="5000">
                <a:ln w="10160">
                  <a:solidFill>
                    <a:schemeClr val="accent5"/>
                  </a:solidFill>
                  <a:prstDash val="solid"/>
                </a:ln>
                <a:solidFill>
                  <a:srgbClr val="FFFFFF"/>
                </a:solidFill>
                <a:effectLst>
                  <a:outerShdw blurRad="50800" dist="38100" algn="l" rotWithShape="0">
                    <a:prstClr val="black">
                      <a:alpha val="40000"/>
                    </a:prstClr>
                  </a:outerShdw>
                </a:effectLst>
              </a:defRPr>
            </a:lvl1pPr>
          </a:lstStyle>
          <a:p>
            <a:r>
              <a:rPr lang="zh-CN" altLang="en-US" dirty="0">
                <a:sym typeface="+mn-ea"/>
              </a:rPr>
              <a:t>Click to edit Master title style</a:t>
            </a:r>
            <a:endParaRPr lang="zh-CN" altLang="en-US" dirty="0">
              <a:sym typeface="+mn-ea"/>
            </a:endParaRPr>
          </a:p>
        </p:txBody>
      </p:sp>
      <p:sp>
        <p:nvSpPr>
          <p:cNvPr id="4" name="date"/>
          <p:cNvSpPr>
            <a:spLocks noGrp="1"/>
          </p:cNvSpPr>
          <p:nvPr>
            <p:ph type="dt" sz="half" idx="10"/>
          </p:nvPr>
        </p:nvSpPr>
        <p:spPr/>
        <p:txBody>
          <a:bodyPr/>
          <a:lstStyle/>
          <a:p>
            <a:fld id="{760FBDFE-C587-4B4C-A407-44438C67B59E}" type="datetime1">
              <a:rPr lang="en-US" altLang="en-US" smtClean="0"/>
            </a:fld>
            <a:endParaRPr lang="zh-CN" altLang="en-US"/>
          </a:p>
        </p:txBody>
      </p:sp>
      <p:sp>
        <p:nvSpPr>
          <p:cNvPr id="5" name="Footer"/>
          <p:cNvSpPr>
            <a:spLocks noGrp="1"/>
          </p:cNvSpPr>
          <p:nvPr>
            <p:ph type="ftr" sz="quarter" idx="11"/>
          </p:nvPr>
        </p:nvSpPr>
        <p:spPr/>
        <p:txBody>
          <a:bodyPr/>
          <a:lstStyle/>
          <a:p>
            <a:r>
              <a:rPr lang="zh-CN" altLang="en-US"/>
              <a:t>Andreas Svendsen</a:t>
            </a:r>
            <a:endParaRPr lang="zh-CN" altLang="en-US"/>
          </a:p>
        </p:txBody>
      </p:sp>
      <p:sp>
        <p:nvSpPr>
          <p:cNvPr id="6" name="Slide number"/>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Subtitle style"/>
          <p:cNvSpPr>
            <a:spLocks noGrp="1"/>
          </p:cNvSpPr>
          <p:nvPr>
            <p:ph type="subTitle" idx="1"/>
          </p:nvPr>
        </p:nvSpPr>
        <p:spPr>
          <a:xfrm>
            <a:off x="4653915" y="3129915"/>
            <a:ext cx="7252335" cy="2885440"/>
          </a:xfrm>
        </p:spPr>
        <p:txBody>
          <a:bodyPr lIns="0" tIns="0" rIns="0" bIns="0">
            <a:normAutofit/>
            <a:scene3d>
              <a:camera prst="obliqueTopRight"/>
              <a:lightRig rig="threePt" dir="t"/>
            </a:scene3d>
          </a:bodyPr>
          <a:lstStyle>
            <a:lvl1pPr marL="0" indent="0" algn="ctr">
              <a:buNone/>
              <a:defRPr sz="4000">
                <a:ln w="10160">
                  <a:solidFill>
                    <a:schemeClr val="accent5"/>
                  </a:solidFill>
                  <a:prstDash val="solid"/>
                </a:ln>
                <a:solidFill>
                  <a:srgbClr val="FFFFFF"/>
                </a:solidFill>
                <a:effectLst>
                  <a:outerShdw blurRad="50800" dist="38100" dir="2700000" algn="tl" rotWithShape="0">
                    <a:prstClr val="black">
                      <a:alpha val="40000"/>
                    </a:prstClr>
                  </a:outerShdw>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cxnSp>
        <p:nvCxnSpPr>
          <p:cNvPr id="7" name="Straight Connector"/>
          <p:cNvCxnSpPr/>
          <p:nvPr/>
        </p:nvCxnSpPr>
        <p:spPr>
          <a:xfrm>
            <a:off x="289560" y="18923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0" name="Picture"/>
          <p:cNvSpPr>
            <a:spLocks noGrp="1" noChangeAspect="1"/>
          </p:cNvSpPr>
          <p:nvPr>
            <p:ph type="pic" idx="13"/>
          </p:nvPr>
        </p:nvSpPr>
        <p:spPr>
          <a:xfrm>
            <a:off x="311150" y="1757680"/>
            <a:ext cx="4212590" cy="36899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1 Item">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wrap="square" lIns="0" tIns="0" rIns="0" bIns="0" anchor="b" anchorCtr="0">
            <a:spAutoFit/>
          </a:bodyPr>
          <a:lstStyle>
            <a:lvl1pPr>
              <a:defRPr sz="26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6" name="副标题 2"/>
          <p:cNvSpPr>
            <a:spLocks noGrp="1"/>
          </p:cNvSpPr>
          <p:nvPr>
            <p:ph type="subTitle" idx="1"/>
          </p:nvPr>
        </p:nvSpPr>
        <p:spPr>
          <a:xfrm>
            <a:off x="5913120" y="179070"/>
            <a:ext cx="6422390" cy="359410"/>
          </a:xfrm>
        </p:spPr>
        <p:txBody>
          <a:bodyPr vert="horz" wrap="square" lIns="0" tIns="0" rIns="0" bIns="0" rtlCol="0" anchor="b" anchorCtr="0">
            <a:spAutoFit/>
          </a:bodyPr>
          <a:lstStyle>
            <a:lvl1pPr marL="0" marR="0" algn="l" defTabSz="914400" rtl="0" eaLnBrk="1" fontAlgn="auto" latinLnBrk="0" hangingPunct="1">
              <a:lnSpc>
                <a:spcPct val="90000"/>
              </a:lnSpc>
              <a:buClrTx/>
              <a:buSzTx/>
              <a:buFontTx/>
              <a:buNone/>
              <a:defRPr kumimoji="0" lang="en-US" sz="2600" b="0" i="0" u="none" strike="noStrike" kern="1200" cap="none" spc="0" normalizeH="0" baseline="0" noProof="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a:lstStyle>
          <a:p>
            <a:pPr lvl="0"/>
            <a:r>
              <a:rPr>
                <a:sym typeface="+mn-ea"/>
              </a:rPr>
              <a:t>Click to edit Master subtitle style</a:t>
            </a:r>
            <a:endParaRPr>
              <a:sym typeface="+mn-ea"/>
            </a:endParaRPr>
          </a:p>
        </p:txBody>
      </p:sp>
      <p:sp>
        <p:nvSpPr>
          <p:cNvPr id="10" name="Text style"/>
          <p:cNvSpPr>
            <a:spLocks noGrp="1"/>
          </p:cNvSpPr>
          <p:nvPr>
            <p:ph idx="13"/>
          </p:nvPr>
        </p:nvSpPr>
        <p:spPr>
          <a:xfrm>
            <a:off x="325120" y="560705"/>
            <a:ext cx="11528425" cy="5892800"/>
          </a:xfrm>
        </p:spPr>
        <p:txBody>
          <a:bodyPr vert="horz" lIns="0" tIns="0" rIns="0" bIns="0" rtlCol="0">
            <a:norm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5pPr>
          </a:lstStyle>
          <a:p>
            <a:pPr lvl="0"/>
            <a:r>
              <a:rPr>
                <a:sym typeface="+mn-ea"/>
              </a:rPr>
              <a:t>Click to edit Master text styles</a:t>
            </a:r>
            <a:endParaRPr>
              <a:sym typeface="+mn-ea"/>
            </a:endParaRPr>
          </a:p>
          <a:p>
            <a:pPr lvl="1"/>
            <a:r>
              <a:rPr>
                <a:sym typeface="+mn-ea"/>
              </a:rPr>
              <a:t>Second level</a:t>
            </a:r>
            <a:endParaRPr>
              <a:sym typeface="+mn-ea"/>
            </a:endParaRPr>
          </a:p>
          <a:p>
            <a:pPr lvl="2"/>
            <a:r>
              <a:rPr>
                <a:sym typeface="+mn-ea"/>
              </a:rPr>
              <a:t>Third level</a:t>
            </a:r>
            <a:endParaRPr>
              <a:sym typeface="+mn-ea"/>
            </a:endParaRPr>
          </a:p>
          <a:p>
            <a:pPr lvl="3"/>
            <a:r>
              <a:rPr>
                <a:sym typeface="+mn-ea"/>
              </a:rPr>
              <a:t>Fourth level</a:t>
            </a:r>
            <a:endParaRPr>
              <a:sym typeface="+mn-ea"/>
            </a:endParaRPr>
          </a:p>
          <a:p>
            <a:pPr lvl="4"/>
            <a:r>
              <a:rPr>
                <a:sym typeface="+mn-ea"/>
              </a:rPr>
              <a:t>Fifth level</a:t>
            </a:r>
            <a:endParaRPr>
              <a:sym typeface="+mn-ea"/>
            </a:endParaRPr>
          </a:p>
        </p:txBody>
      </p:sp>
      <p:cxnSp>
        <p:nvCxnSpPr>
          <p:cNvPr id="11" name="Straight Connector"/>
          <p:cNvCxnSpPr/>
          <p:nvPr/>
        </p:nvCxnSpPr>
        <p:spPr>
          <a:xfrm>
            <a:off x="289560" y="53848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Subject  1 Item">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wrap="square" lIns="0" tIns="0" rIns="0" bIns="0" anchor="b" anchorCtr="0">
            <a:spAutoFit/>
          </a:bodyPr>
          <a:lstStyle>
            <a:lvl1pPr>
              <a:defRPr sz="2600">
                <a:ln w="10160">
                  <a:solidFill>
                    <a:schemeClr val="accent5">
                      <a:alpha val="30000"/>
                    </a:schemeClr>
                  </a:solidFill>
                  <a:prstDash val="solid"/>
                </a:ln>
                <a:solidFill>
                  <a:srgbClr val="FFFFFF">
                    <a:alpha val="30000"/>
                  </a:srgbClr>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6" name="副标题 2"/>
          <p:cNvSpPr>
            <a:spLocks noGrp="1"/>
          </p:cNvSpPr>
          <p:nvPr>
            <p:ph type="subTitle" idx="1"/>
          </p:nvPr>
        </p:nvSpPr>
        <p:spPr>
          <a:xfrm>
            <a:off x="5913120" y="179070"/>
            <a:ext cx="6422390" cy="359410"/>
          </a:xfrm>
        </p:spPr>
        <p:txBody>
          <a:bodyPr vert="horz" wrap="square" lIns="0" tIns="0" rIns="0" bIns="0" rtlCol="0" anchor="b" anchorCtr="0">
            <a:spAutoFit/>
          </a:bodyPr>
          <a:lstStyle>
            <a:lvl1pPr marL="0" marR="0" algn="l" defTabSz="914400" rtl="0" eaLnBrk="1" fontAlgn="auto" latinLnBrk="0" hangingPunct="1">
              <a:lnSpc>
                <a:spcPct val="90000"/>
              </a:lnSpc>
              <a:buClrTx/>
              <a:buSzTx/>
              <a:buFontTx/>
              <a:buNone/>
              <a:defRPr kumimoji="0" lang="en-US" sz="2600" b="0" i="0" u="none" strike="noStrike" kern="1200" cap="none" spc="0" normalizeH="0" baseline="0" noProof="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a:lstStyle>
          <a:p>
            <a:pPr lvl="0"/>
            <a:r>
              <a:rPr>
                <a:sym typeface="+mn-ea"/>
              </a:rPr>
              <a:t>Click to edit Master subtitle style</a:t>
            </a:r>
            <a:endParaRPr>
              <a:sym typeface="+mn-ea"/>
            </a:endParaRPr>
          </a:p>
        </p:txBody>
      </p:sp>
      <p:sp>
        <p:nvSpPr>
          <p:cNvPr id="10" name="Text style"/>
          <p:cNvSpPr>
            <a:spLocks noGrp="1"/>
          </p:cNvSpPr>
          <p:nvPr>
            <p:ph idx="13"/>
          </p:nvPr>
        </p:nvSpPr>
        <p:spPr>
          <a:xfrm>
            <a:off x="324485" y="561975"/>
            <a:ext cx="11529060" cy="5895975"/>
          </a:xfrm>
        </p:spPr>
        <p:txBody>
          <a:bodyPr vert="horz" lIns="0" tIns="0" rIns="0" bIns="0" rtlCol="0">
            <a:norm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5pPr>
          </a:lstStyle>
          <a:p>
            <a:pPr lvl="0"/>
            <a:r>
              <a:rPr>
                <a:sym typeface="+mn-ea"/>
              </a:rPr>
              <a:t>Click to edit Master text styles</a:t>
            </a:r>
            <a:endParaRPr>
              <a:sym typeface="+mn-ea"/>
            </a:endParaRPr>
          </a:p>
          <a:p>
            <a:pPr lvl="1"/>
            <a:r>
              <a:rPr>
                <a:sym typeface="+mn-ea"/>
              </a:rPr>
              <a:t>Second level</a:t>
            </a:r>
            <a:endParaRPr>
              <a:sym typeface="+mn-ea"/>
            </a:endParaRPr>
          </a:p>
          <a:p>
            <a:pPr lvl="2"/>
            <a:r>
              <a:rPr>
                <a:sym typeface="+mn-ea"/>
              </a:rPr>
              <a:t>Third level</a:t>
            </a:r>
            <a:endParaRPr>
              <a:sym typeface="+mn-ea"/>
            </a:endParaRPr>
          </a:p>
          <a:p>
            <a:pPr lvl="3"/>
            <a:r>
              <a:rPr>
                <a:sym typeface="+mn-ea"/>
              </a:rPr>
              <a:t>Fourth level</a:t>
            </a:r>
            <a:endParaRPr>
              <a:sym typeface="+mn-ea"/>
            </a:endParaRPr>
          </a:p>
          <a:p>
            <a:pPr lvl="4"/>
            <a:r>
              <a:rPr>
                <a:sym typeface="+mn-ea"/>
              </a:rPr>
              <a:t>Fifth level</a:t>
            </a:r>
            <a:endParaRPr>
              <a:sym typeface="+mn-ea"/>
            </a:endParaRPr>
          </a:p>
        </p:txBody>
      </p:sp>
      <p:cxnSp>
        <p:nvCxnSpPr>
          <p:cNvPr id="11" name="Straight Connector"/>
          <p:cNvCxnSpPr/>
          <p:nvPr/>
        </p:nvCxnSpPr>
        <p:spPr>
          <a:xfrm>
            <a:off x="289560" y="53848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style"/>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Text style"/>
          <p:cNvSpPr>
            <a:spLocks noGrp="1"/>
          </p:cNvSpPr>
          <p:nvPr>
            <p:ph type="body" idx="1"/>
          </p:nvPr>
        </p:nvSpPr>
        <p:spPr>
          <a:xfrm>
            <a:off x="831850" y="4610028"/>
            <a:ext cx="7321550" cy="647555"/>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Date"/>
          <p:cNvSpPr>
            <a:spLocks noGrp="1"/>
          </p:cNvSpPr>
          <p:nvPr>
            <p:ph type="dt" sz="half" idx="10"/>
          </p:nvPr>
        </p:nvSpPr>
        <p:spPr/>
        <p:txBody>
          <a:bodyPr/>
          <a:lstStyle/>
          <a:p>
            <a:fld id="{760FBDFE-C587-4B4C-A407-44438C67B59E}" type="datetime1">
              <a:rPr lang="en-US" altLang="en-US" smtClean="0"/>
            </a:fld>
            <a:endParaRPr lang="zh-CN" altLang="en-US"/>
          </a:p>
        </p:txBody>
      </p:sp>
      <p:sp>
        <p:nvSpPr>
          <p:cNvPr id="5" name="Footer"/>
          <p:cNvSpPr>
            <a:spLocks noGrp="1"/>
          </p:cNvSpPr>
          <p:nvPr>
            <p:ph type="ftr" sz="quarter" idx="11"/>
          </p:nvPr>
        </p:nvSpPr>
        <p:spPr/>
        <p:txBody>
          <a:bodyPr/>
          <a:lstStyle/>
          <a:p>
            <a:r>
              <a:rPr lang="zh-CN" altLang="en-US"/>
              <a:t>Andreas Svendsen</a:t>
            </a:r>
            <a:endParaRPr lang="zh-CN" altLang="en-US"/>
          </a:p>
        </p:txBody>
      </p:sp>
      <p:sp>
        <p:nvSpPr>
          <p:cNvPr id="6" name="Slide number"/>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par>
    </p:tnLst>
  </p:timing>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1">
              <a:rPr lang="en-US" altLang="en-US" smtClean="0"/>
            </a:fld>
            <a:endParaRPr lang="zh-CN" altLang="en-US"/>
          </a:p>
        </p:txBody>
      </p:sp>
      <p:sp>
        <p:nvSpPr>
          <p:cNvPr id="6" name="页脚占位符 5"/>
          <p:cNvSpPr>
            <a:spLocks noGrp="1"/>
          </p:cNvSpPr>
          <p:nvPr>
            <p:ph type="ftr" sz="quarter" idx="11"/>
          </p:nvPr>
        </p:nvSpPr>
        <p:spPr/>
        <p:txBody>
          <a:bodyPr/>
          <a:lstStyle/>
          <a:p>
            <a:r>
              <a:rPr lang="zh-CN" altLang="en-US"/>
              <a:t>Andreas Svendsen</a:t>
            </a:r>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1">
              <a:rPr lang="en-US" altLang="en-US" smtClean="0"/>
            </a:fld>
            <a:endParaRPr lang="zh-CN" altLang="en-US"/>
          </a:p>
        </p:txBody>
      </p:sp>
      <p:sp>
        <p:nvSpPr>
          <p:cNvPr id="8" name="页脚占位符 7"/>
          <p:cNvSpPr>
            <a:spLocks noGrp="1"/>
          </p:cNvSpPr>
          <p:nvPr>
            <p:ph type="ftr" sz="quarter" idx="11"/>
          </p:nvPr>
        </p:nvSpPr>
        <p:spPr/>
        <p:txBody>
          <a:bodyPr/>
          <a:lstStyle/>
          <a:p>
            <a:r>
              <a:rPr lang="zh-CN" altLang="en-US"/>
              <a:t>Andreas Svendsen</a:t>
            </a:r>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页脚占位符 3"/>
          <p:cNvSpPr>
            <a:spLocks noGrp="1"/>
          </p:cNvSpPr>
          <p:nvPr>
            <p:ph type="ftr" sz="quarter" idx="11"/>
          </p:nvPr>
        </p:nvSpPr>
        <p:spPr/>
        <p:txBody>
          <a:bodyPr/>
          <a:lstStyle/>
          <a:p>
            <a:r>
              <a:rPr lang="zh-CN" altLang="en-US"/>
              <a:t>Andreas Svendsen</a:t>
            </a:r>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1">
              <a:rPr lang="en-US" altLang="en-US" smtClean="0"/>
            </a:fld>
            <a:endParaRPr lang="zh-CN" altLang="en-US"/>
          </a:p>
        </p:txBody>
      </p:sp>
      <p:sp>
        <p:nvSpPr>
          <p:cNvPr id="3" name="页脚占位符 2"/>
          <p:cNvSpPr>
            <a:spLocks noGrp="1"/>
          </p:cNvSpPr>
          <p:nvPr>
            <p:ph type="ftr" sz="quarter" idx="11"/>
          </p:nvPr>
        </p:nvSpPr>
        <p:spPr/>
        <p:txBody>
          <a:bodyPr/>
          <a:lstStyle/>
          <a:p>
            <a:r>
              <a:rPr lang="zh-CN" altLang="en-US"/>
              <a:t>Andreas Svendsen</a:t>
            </a: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1 Item">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wrap="square" lIns="0" tIns="0" rIns="0" bIns="0" anchor="b" anchorCtr="0">
            <a:spAutoFit/>
          </a:bodyPr>
          <a:lstStyle>
            <a:lvl1pPr>
              <a:defRPr sz="26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6" name="副标题 2"/>
          <p:cNvSpPr>
            <a:spLocks noGrp="1"/>
          </p:cNvSpPr>
          <p:nvPr>
            <p:ph type="subTitle" idx="1"/>
          </p:nvPr>
        </p:nvSpPr>
        <p:spPr>
          <a:xfrm>
            <a:off x="5913120" y="179070"/>
            <a:ext cx="6422390" cy="359410"/>
          </a:xfrm>
        </p:spPr>
        <p:txBody>
          <a:bodyPr vert="horz" wrap="square" lIns="0" tIns="0" rIns="0" bIns="0" rtlCol="0" anchor="b" anchorCtr="0">
            <a:spAutoFit/>
          </a:bodyPr>
          <a:lstStyle>
            <a:lvl1pPr marL="0" marR="0" algn="l" defTabSz="914400" rtl="0" eaLnBrk="1" fontAlgn="auto" latinLnBrk="0" hangingPunct="1">
              <a:lnSpc>
                <a:spcPct val="90000"/>
              </a:lnSpc>
              <a:buClrTx/>
              <a:buSzTx/>
              <a:buFontTx/>
              <a:buNone/>
              <a:defRPr kumimoji="0" lang="en-US" sz="2600" b="0" i="0" u="none" strike="noStrike" kern="1200" cap="none" spc="0" normalizeH="0" baseline="0" noProof="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a:lstStyle>
          <a:p>
            <a:pPr lvl="0"/>
            <a:r>
              <a:rPr>
                <a:sym typeface="+mn-ea"/>
              </a:rPr>
              <a:t>Click to edit Master subtitle style</a:t>
            </a:r>
            <a:endParaRPr>
              <a:sym typeface="+mn-ea"/>
            </a:endParaRPr>
          </a:p>
        </p:txBody>
      </p:sp>
      <p:sp>
        <p:nvSpPr>
          <p:cNvPr id="10" name="Text style"/>
          <p:cNvSpPr>
            <a:spLocks noGrp="1"/>
          </p:cNvSpPr>
          <p:nvPr>
            <p:ph idx="13"/>
          </p:nvPr>
        </p:nvSpPr>
        <p:spPr>
          <a:xfrm>
            <a:off x="325120" y="560705"/>
            <a:ext cx="11528425" cy="5892800"/>
          </a:xfrm>
        </p:spPr>
        <p:txBody>
          <a:bodyPr vert="horz" lIns="0" tIns="0" rIns="0" bIns="0" rtlCol="0">
            <a:norm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5pPr>
          </a:lstStyle>
          <a:p>
            <a:pPr lvl="0"/>
            <a:r>
              <a:rPr>
                <a:sym typeface="+mn-ea"/>
              </a:rPr>
              <a:t>Click to edit Master text styles</a:t>
            </a:r>
            <a:endParaRPr>
              <a:sym typeface="+mn-ea"/>
            </a:endParaRPr>
          </a:p>
          <a:p>
            <a:pPr lvl="1"/>
            <a:r>
              <a:rPr>
                <a:sym typeface="+mn-ea"/>
              </a:rPr>
              <a:t>Second level</a:t>
            </a:r>
            <a:endParaRPr>
              <a:sym typeface="+mn-ea"/>
            </a:endParaRPr>
          </a:p>
          <a:p>
            <a:pPr lvl="2"/>
            <a:r>
              <a:rPr>
                <a:sym typeface="+mn-ea"/>
              </a:rPr>
              <a:t>Third level</a:t>
            </a:r>
            <a:endParaRPr>
              <a:sym typeface="+mn-ea"/>
            </a:endParaRPr>
          </a:p>
          <a:p>
            <a:pPr lvl="3"/>
            <a:r>
              <a:rPr>
                <a:sym typeface="+mn-ea"/>
              </a:rPr>
              <a:t>Fourth level</a:t>
            </a:r>
            <a:endParaRPr>
              <a:sym typeface="+mn-ea"/>
            </a:endParaRPr>
          </a:p>
          <a:p>
            <a:pPr lvl="4"/>
            <a:r>
              <a:rPr>
                <a:sym typeface="+mn-ea"/>
              </a:rPr>
              <a:t>Fifth level</a:t>
            </a:r>
            <a:endParaRPr>
              <a:sym typeface="+mn-ea"/>
            </a:endParaRPr>
          </a:p>
        </p:txBody>
      </p:sp>
      <p:cxnSp>
        <p:nvCxnSpPr>
          <p:cNvPr id="11" name="Straight Connector"/>
          <p:cNvCxnSpPr/>
          <p:nvPr/>
        </p:nvCxnSpPr>
        <p:spPr>
          <a:xfrm>
            <a:off x="289560" y="53848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a:t>
            </a:r>
            <a:r>
              <a:rPr lang="en-US" dirty="0" err="1"/>
              <a:t>stylek</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157B6794-849E-4626-908B-D15793550EFB}" type="datetime1">
              <a:rPr lang="en-US" smtClean="0"/>
            </a:fld>
            <a:endParaRPr lang="en-US"/>
          </a:p>
        </p:txBody>
      </p:sp>
      <p:sp>
        <p:nvSpPr>
          <p:cNvPr id="5" name="Footer Placeholder 4"/>
          <p:cNvSpPr>
            <a:spLocks noGrp="1"/>
          </p:cNvSpPr>
          <p:nvPr>
            <p:ph type="ftr" sz="quarter" idx="11"/>
          </p:nvPr>
        </p:nvSpPr>
        <p:spPr/>
        <p:txBody>
          <a:bodyPr/>
          <a:lstStyle/>
          <a:p>
            <a:r>
              <a:rPr lang="en-US" dirty="0"/>
              <a:t>Andreas Svendsen</a:t>
            </a:r>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Subject  1 Item">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wrap="square" lIns="0" tIns="0" rIns="0" bIns="0" anchor="b" anchorCtr="0">
            <a:spAutoFit/>
          </a:bodyPr>
          <a:lstStyle>
            <a:lvl1pPr>
              <a:defRPr sz="2600">
                <a:ln w="10160">
                  <a:solidFill>
                    <a:schemeClr val="accent5">
                      <a:alpha val="30000"/>
                    </a:schemeClr>
                  </a:solidFill>
                  <a:prstDash val="solid"/>
                </a:ln>
                <a:solidFill>
                  <a:srgbClr val="FFFFFF">
                    <a:alpha val="30000"/>
                  </a:srgbClr>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6" name="副标题 2"/>
          <p:cNvSpPr>
            <a:spLocks noGrp="1"/>
          </p:cNvSpPr>
          <p:nvPr>
            <p:ph type="subTitle" idx="1"/>
          </p:nvPr>
        </p:nvSpPr>
        <p:spPr>
          <a:xfrm>
            <a:off x="5913120" y="179070"/>
            <a:ext cx="6422390" cy="359410"/>
          </a:xfrm>
        </p:spPr>
        <p:txBody>
          <a:bodyPr vert="horz" wrap="square" lIns="0" tIns="0" rIns="0" bIns="0" rtlCol="0" anchor="b" anchorCtr="0">
            <a:spAutoFit/>
          </a:bodyPr>
          <a:lstStyle>
            <a:lvl1pPr marL="0" marR="0" algn="l" defTabSz="914400" rtl="0" eaLnBrk="1" fontAlgn="auto" latinLnBrk="0" hangingPunct="1">
              <a:lnSpc>
                <a:spcPct val="90000"/>
              </a:lnSpc>
              <a:buClrTx/>
              <a:buSzTx/>
              <a:buFontTx/>
              <a:buNone/>
              <a:defRPr kumimoji="0" lang="en-US" sz="2600" b="0" i="0" u="none" strike="noStrike" kern="1200" cap="none" spc="0" normalizeH="0" baseline="0" noProof="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a:lstStyle>
          <a:p>
            <a:pPr lvl="0"/>
            <a:r>
              <a:rPr>
                <a:sym typeface="+mn-ea"/>
              </a:rPr>
              <a:t>Click to edit Master subtitle style</a:t>
            </a:r>
            <a:endParaRPr>
              <a:sym typeface="+mn-ea"/>
            </a:endParaRPr>
          </a:p>
        </p:txBody>
      </p:sp>
      <p:sp>
        <p:nvSpPr>
          <p:cNvPr id="10" name="Text style"/>
          <p:cNvSpPr>
            <a:spLocks noGrp="1"/>
          </p:cNvSpPr>
          <p:nvPr>
            <p:ph idx="13"/>
          </p:nvPr>
        </p:nvSpPr>
        <p:spPr>
          <a:xfrm>
            <a:off x="324485" y="561975"/>
            <a:ext cx="11529060" cy="5895975"/>
          </a:xfrm>
        </p:spPr>
        <p:txBody>
          <a:bodyPr vert="horz" lIns="0" tIns="0" rIns="0" bIns="0" rtlCol="0">
            <a:norm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5pPr>
          </a:lstStyle>
          <a:p>
            <a:pPr lvl="0"/>
            <a:r>
              <a:rPr>
                <a:sym typeface="+mn-ea"/>
              </a:rPr>
              <a:t>Click to edit Master text styles</a:t>
            </a:r>
            <a:endParaRPr>
              <a:sym typeface="+mn-ea"/>
            </a:endParaRPr>
          </a:p>
          <a:p>
            <a:pPr lvl="1"/>
            <a:r>
              <a:rPr>
                <a:sym typeface="+mn-ea"/>
              </a:rPr>
              <a:t>Second level</a:t>
            </a:r>
            <a:endParaRPr>
              <a:sym typeface="+mn-ea"/>
            </a:endParaRPr>
          </a:p>
          <a:p>
            <a:pPr lvl="2"/>
            <a:r>
              <a:rPr>
                <a:sym typeface="+mn-ea"/>
              </a:rPr>
              <a:t>Third level</a:t>
            </a:r>
            <a:endParaRPr>
              <a:sym typeface="+mn-ea"/>
            </a:endParaRPr>
          </a:p>
          <a:p>
            <a:pPr lvl="3"/>
            <a:r>
              <a:rPr>
                <a:sym typeface="+mn-ea"/>
              </a:rPr>
              <a:t>Fourth level</a:t>
            </a:r>
            <a:endParaRPr>
              <a:sym typeface="+mn-ea"/>
            </a:endParaRPr>
          </a:p>
          <a:p>
            <a:pPr lvl="4"/>
            <a:r>
              <a:rPr>
                <a:sym typeface="+mn-ea"/>
              </a:rPr>
              <a:t>Fifth level</a:t>
            </a:r>
            <a:endParaRPr>
              <a:sym typeface="+mn-ea"/>
            </a:endParaRPr>
          </a:p>
        </p:txBody>
      </p:sp>
      <p:cxnSp>
        <p:nvCxnSpPr>
          <p:cNvPr id="11" name="Straight Connector"/>
          <p:cNvCxnSpPr/>
          <p:nvPr/>
        </p:nvCxnSpPr>
        <p:spPr>
          <a:xfrm>
            <a:off x="289560" y="53848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style"/>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Text style"/>
          <p:cNvSpPr>
            <a:spLocks noGrp="1"/>
          </p:cNvSpPr>
          <p:nvPr>
            <p:ph type="body" idx="1"/>
          </p:nvPr>
        </p:nvSpPr>
        <p:spPr>
          <a:xfrm>
            <a:off x="831850" y="4610028"/>
            <a:ext cx="7321550" cy="647555"/>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Date"/>
          <p:cNvSpPr>
            <a:spLocks noGrp="1"/>
          </p:cNvSpPr>
          <p:nvPr>
            <p:ph type="dt" sz="half" idx="10"/>
          </p:nvPr>
        </p:nvSpPr>
        <p:spPr/>
        <p:txBody>
          <a:bodyPr/>
          <a:lstStyle/>
          <a:p>
            <a:fld id="{760FBDFE-C587-4B4C-A407-44438C67B59E}" type="datetime1">
              <a:rPr lang="en-US" altLang="en-US" smtClean="0"/>
            </a:fld>
            <a:endParaRPr lang="zh-CN" altLang="en-US"/>
          </a:p>
        </p:txBody>
      </p:sp>
      <p:sp>
        <p:nvSpPr>
          <p:cNvPr id="5" name="Footer"/>
          <p:cNvSpPr>
            <a:spLocks noGrp="1"/>
          </p:cNvSpPr>
          <p:nvPr>
            <p:ph type="ftr" sz="quarter" idx="11"/>
          </p:nvPr>
        </p:nvSpPr>
        <p:spPr/>
        <p:txBody>
          <a:bodyPr/>
          <a:lstStyle/>
          <a:p>
            <a:r>
              <a:rPr lang="zh-CN" altLang="en-US"/>
              <a:t>Andreas Svendsen</a:t>
            </a:r>
            <a:endParaRPr lang="zh-CN" altLang="en-US"/>
          </a:p>
        </p:txBody>
      </p:sp>
      <p:sp>
        <p:nvSpPr>
          <p:cNvPr id="6" name="Slide number"/>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par>
    </p:tnLst>
  </p:timing>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1">
              <a:rPr lang="en-US" altLang="en-US" smtClean="0"/>
            </a:fld>
            <a:endParaRPr lang="zh-CN" altLang="en-US"/>
          </a:p>
        </p:txBody>
      </p:sp>
      <p:sp>
        <p:nvSpPr>
          <p:cNvPr id="6" name="页脚占位符 5"/>
          <p:cNvSpPr>
            <a:spLocks noGrp="1"/>
          </p:cNvSpPr>
          <p:nvPr>
            <p:ph type="ftr" sz="quarter" idx="11"/>
          </p:nvPr>
        </p:nvSpPr>
        <p:spPr/>
        <p:txBody>
          <a:bodyPr/>
          <a:lstStyle/>
          <a:p>
            <a:r>
              <a:rPr lang="zh-CN" altLang="en-US"/>
              <a:t>Andreas Svendsen</a:t>
            </a:r>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1">
              <a:rPr lang="en-US" altLang="en-US" smtClean="0"/>
            </a:fld>
            <a:endParaRPr lang="zh-CN" altLang="en-US"/>
          </a:p>
        </p:txBody>
      </p:sp>
      <p:sp>
        <p:nvSpPr>
          <p:cNvPr id="8" name="页脚占位符 7"/>
          <p:cNvSpPr>
            <a:spLocks noGrp="1"/>
          </p:cNvSpPr>
          <p:nvPr>
            <p:ph type="ftr" sz="quarter" idx="11"/>
          </p:nvPr>
        </p:nvSpPr>
        <p:spPr/>
        <p:txBody>
          <a:bodyPr/>
          <a:lstStyle/>
          <a:p>
            <a:r>
              <a:rPr lang="zh-CN" altLang="en-US"/>
              <a:t>Andreas Svendsen</a:t>
            </a:r>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页脚占位符 3"/>
          <p:cNvSpPr>
            <a:spLocks noGrp="1"/>
          </p:cNvSpPr>
          <p:nvPr>
            <p:ph type="ftr" sz="quarter" idx="11"/>
          </p:nvPr>
        </p:nvSpPr>
        <p:spPr/>
        <p:txBody>
          <a:bodyPr/>
          <a:lstStyle/>
          <a:p>
            <a:r>
              <a:rPr lang="zh-CN" altLang="en-US"/>
              <a:t>Andreas Svendsen</a:t>
            </a:r>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1">
              <a:rPr lang="en-US" altLang="en-US" smtClean="0"/>
            </a:fld>
            <a:endParaRPr lang="zh-CN" altLang="en-US"/>
          </a:p>
        </p:txBody>
      </p:sp>
      <p:sp>
        <p:nvSpPr>
          <p:cNvPr id="3" name="页脚占位符 2"/>
          <p:cNvSpPr>
            <a:spLocks noGrp="1"/>
          </p:cNvSpPr>
          <p:nvPr>
            <p:ph type="ftr" sz="quarter" idx="11"/>
          </p:nvPr>
        </p:nvSpPr>
        <p:spPr/>
        <p:txBody>
          <a:bodyPr/>
          <a:lstStyle/>
          <a:p>
            <a:r>
              <a:rPr lang="zh-CN" altLang="en-US"/>
              <a:t>Andreas Svendsen</a:t>
            </a: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2000">
              <a:schemeClr val="tx1">
                <a:lumMod val="75000"/>
                <a:lumOff val="25000"/>
              </a:schemeClr>
            </a:gs>
            <a:gs pos="100000">
              <a:srgbClr val="6E5E40"/>
            </a:gs>
          </a:gsLst>
          <a:lin ang="5400000" scaled="0"/>
        </a:gradFill>
        <a:effectLst/>
      </p:bgPr>
    </p:bg>
    <p:spTree>
      <p:nvGrpSpPr>
        <p:cNvPr id="1" name=""/>
        <p:cNvGrpSpPr/>
        <p:nvPr/>
      </p:nvGrpSpPr>
      <p:grpSpPr>
        <a:xfrm>
          <a:off x="0" y="0"/>
          <a:ext cx="0" cy="0"/>
          <a:chOff x="0" y="0"/>
          <a:chExt cx="0" cy="0"/>
        </a:xfrm>
      </p:grpSpPr>
      <p:sp>
        <p:nvSpPr>
          <p:cNvPr id="4" name="Date"/>
          <p:cNvSpPr>
            <a:spLocks noGrp="1"/>
          </p:cNvSpPr>
          <p:nvPr>
            <p:ph type="dt" sz="half" idx="2"/>
          </p:nvPr>
        </p:nvSpPr>
        <p:spPr>
          <a:xfrm>
            <a:off x="838200" y="6483350"/>
            <a:ext cx="2743200" cy="365125"/>
          </a:xfrm>
          <a:prstGeom prst="rect">
            <a:avLst/>
          </a:prstGeom>
        </p:spPr>
        <p:txBody>
          <a:bodyPr vert="horz" lIns="91440" tIns="45720" rIns="91440" bIns="45720" rtlCol="0" anchor="ctr">
            <a:normAutofit/>
          </a:bodyPr>
          <a:lstStyle>
            <a:lvl1pPr algn="l">
              <a:defRPr sz="1200">
                <a:solidFill>
                  <a:schemeClr val="accent4">
                    <a:lumMod val="60000"/>
                    <a:lumOff val="40000"/>
                  </a:schemeClr>
                </a:solidFill>
              </a:defRPr>
            </a:lvl1pPr>
          </a:lstStyle>
          <a:p>
            <a:fld id="{760FBDFE-C587-4B4C-A407-44438C67B59E}" type="datetime1">
              <a:rPr lang="en-US" altLang="en-US" smtClean="0"/>
            </a:fld>
            <a:endParaRPr lang="zh-CN" altLang="en-US"/>
          </a:p>
        </p:txBody>
      </p:sp>
      <p:sp>
        <p:nvSpPr>
          <p:cNvPr id="5" name="Footer"/>
          <p:cNvSpPr>
            <a:spLocks noGrp="1"/>
          </p:cNvSpPr>
          <p:nvPr>
            <p:ph type="ftr" sz="quarter" idx="3"/>
          </p:nvPr>
        </p:nvSpPr>
        <p:spPr>
          <a:xfrm>
            <a:off x="4038600" y="6483350"/>
            <a:ext cx="4114800" cy="365125"/>
          </a:xfrm>
          <a:prstGeom prst="rect">
            <a:avLst/>
          </a:prstGeom>
        </p:spPr>
        <p:txBody>
          <a:bodyPr vert="horz" lIns="91440" tIns="45720" rIns="91440" bIns="45720" rtlCol="0" anchor="ctr">
            <a:normAutofit/>
          </a:bodyPr>
          <a:lstStyle>
            <a:lvl1pPr algn="ctr">
              <a:defRPr sz="1200">
                <a:solidFill>
                  <a:schemeClr val="accent4">
                    <a:lumMod val="60000"/>
                    <a:lumOff val="40000"/>
                  </a:schemeClr>
                </a:solidFill>
              </a:defRPr>
            </a:lvl1pPr>
          </a:lstStyle>
          <a:p>
            <a:r>
              <a:rPr lang="zh-CN" altLang="en-US"/>
              <a:t>Andreas Svendsen</a:t>
            </a:r>
            <a:endParaRPr lang="zh-CN" altLang="en-US"/>
          </a:p>
        </p:txBody>
      </p:sp>
      <p:sp>
        <p:nvSpPr>
          <p:cNvPr id="6" name="Slide number"/>
          <p:cNvSpPr>
            <a:spLocks noGrp="1"/>
          </p:cNvSpPr>
          <p:nvPr>
            <p:ph type="sldNum" sz="quarter" idx="4"/>
          </p:nvPr>
        </p:nvSpPr>
        <p:spPr>
          <a:xfrm>
            <a:off x="8610600" y="6483350"/>
            <a:ext cx="2743200" cy="365125"/>
          </a:xfrm>
          <a:prstGeom prst="rect">
            <a:avLst/>
          </a:prstGeom>
        </p:spPr>
        <p:txBody>
          <a:bodyPr vert="horz" lIns="91440" tIns="45720" rIns="91440" bIns="45720" rtlCol="0" anchor="ctr">
            <a:normAutofit/>
          </a:bodyPr>
          <a:lstStyle>
            <a:lvl1pPr algn="r">
              <a:defRPr sz="1200">
                <a:solidFill>
                  <a:schemeClr val="accent4">
                    <a:lumMod val="60000"/>
                    <a:lumOff val="40000"/>
                  </a:schemeClr>
                </a:solidFill>
              </a:defRPr>
            </a:lvl1pPr>
          </a:lstStyle>
          <a:p>
            <a:fld id="{49AE70B2-8BF9-45C0-BB95-33D1B9D3A854}" type="slidenum">
              <a:rPr lang="zh-CN" altLang="en-US" smtClean="0"/>
            </a:fld>
            <a:endParaRPr lang="zh-CN" altLang="en-US"/>
          </a:p>
        </p:txBody>
      </p:sp>
      <p:sp>
        <p:nvSpPr>
          <p:cNvPr id="3" name="Master text style"/>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2" name="Master title style"/>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lvl1pPr algn="l" defTabSz="914400" rtl="0" eaLnBrk="1" latinLnBrk="0" hangingPunct="1">
        <a:lnSpc>
          <a:spcPct val="90000"/>
        </a:lnSpc>
        <a:spcBef>
          <a:spcPct val="0"/>
        </a:spcBef>
        <a:buNone/>
        <a:defRPr sz="4000" kern="12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Latin Modern Roman Demi" panose="00000700000000000000" charset="0"/>
          <a:ea typeface="+mn-ea"/>
          <a:cs typeface="Latin Modern Roman Demi" panose="000007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in Modern Roman Demi" panose="00000700000000000000" charset="0"/>
          <a:ea typeface="+mn-ea"/>
          <a:cs typeface="Latin Modern Roman Demi" panose="000007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2000">
              <a:schemeClr val="tx1">
                <a:lumMod val="75000"/>
                <a:lumOff val="25000"/>
              </a:schemeClr>
            </a:gs>
            <a:gs pos="100000">
              <a:srgbClr val="6E5E40"/>
            </a:gs>
          </a:gsLst>
          <a:lin ang="5400000" scaled="0"/>
        </a:gradFill>
        <a:effectLst/>
      </p:bgPr>
    </p:bg>
    <p:spTree>
      <p:nvGrpSpPr>
        <p:cNvPr id="1" name=""/>
        <p:cNvGrpSpPr/>
        <p:nvPr/>
      </p:nvGrpSpPr>
      <p:grpSpPr>
        <a:xfrm>
          <a:off x="0" y="0"/>
          <a:ext cx="0" cy="0"/>
          <a:chOff x="0" y="0"/>
          <a:chExt cx="0" cy="0"/>
        </a:xfrm>
      </p:grpSpPr>
      <p:sp>
        <p:nvSpPr>
          <p:cNvPr id="4" name="Date"/>
          <p:cNvSpPr>
            <a:spLocks noGrp="1"/>
          </p:cNvSpPr>
          <p:nvPr>
            <p:ph type="dt" sz="half" idx="2"/>
          </p:nvPr>
        </p:nvSpPr>
        <p:spPr>
          <a:xfrm>
            <a:off x="838200" y="6483350"/>
            <a:ext cx="2743200" cy="365125"/>
          </a:xfrm>
          <a:prstGeom prst="rect">
            <a:avLst/>
          </a:prstGeom>
        </p:spPr>
        <p:txBody>
          <a:bodyPr vert="horz" lIns="91440" tIns="45720" rIns="91440" bIns="45720" rtlCol="0" anchor="ctr">
            <a:normAutofit/>
          </a:bodyPr>
          <a:lstStyle>
            <a:lvl1pPr algn="l">
              <a:defRPr sz="1200">
                <a:solidFill>
                  <a:schemeClr val="accent4">
                    <a:lumMod val="60000"/>
                    <a:lumOff val="40000"/>
                  </a:schemeClr>
                </a:solidFill>
              </a:defRPr>
            </a:lvl1pPr>
          </a:lstStyle>
          <a:p>
            <a:fld id="{760FBDFE-C587-4B4C-A407-44438C67B59E}" type="datetime1">
              <a:rPr lang="en-US" altLang="en-US" smtClean="0"/>
            </a:fld>
            <a:endParaRPr lang="zh-CN" altLang="en-US"/>
          </a:p>
        </p:txBody>
      </p:sp>
      <p:sp>
        <p:nvSpPr>
          <p:cNvPr id="5" name="Footer"/>
          <p:cNvSpPr>
            <a:spLocks noGrp="1"/>
          </p:cNvSpPr>
          <p:nvPr>
            <p:ph type="ftr" sz="quarter" idx="3"/>
          </p:nvPr>
        </p:nvSpPr>
        <p:spPr>
          <a:xfrm>
            <a:off x="4038600" y="6483350"/>
            <a:ext cx="4114800" cy="365125"/>
          </a:xfrm>
          <a:prstGeom prst="rect">
            <a:avLst/>
          </a:prstGeom>
        </p:spPr>
        <p:txBody>
          <a:bodyPr vert="horz" lIns="91440" tIns="45720" rIns="91440" bIns="45720" rtlCol="0" anchor="ctr">
            <a:normAutofit/>
          </a:bodyPr>
          <a:lstStyle>
            <a:lvl1pPr algn="ctr">
              <a:defRPr sz="1200">
                <a:solidFill>
                  <a:schemeClr val="accent4">
                    <a:lumMod val="60000"/>
                    <a:lumOff val="40000"/>
                  </a:schemeClr>
                </a:solidFill>
              </a:defRPr>
            </a:lvl1pPr>
          </a:lstStyle>
          <a:p>
            <a:r>
              <a:rPr lang="zh-CN" altLang="en-US"/>
              <a:t>Andreas Svendsen</a:t>
            </a:r>
            <a:endParaRPr lang="zh-CN" altLang="en-US"/>
          </a:p>
        </p:txBody>
      </p:sp>
      <p:sp>
        <p:nvSpPr>
          <p:cNvPr id="6" name="Slide number"/>
          <p:cNvSpPr>
            <a:spLocks noGrp="1"/>
          </p:cNvSpPr>
          <p:nvPr>
            <p:ph type="sldNum" sz="quarter" idx="4"/>
          </p:nvPr>
        </p:nvSpPr>
        <p:spPr>
          <a:xfrm>
            <a:off x="8610600" y="6483350"/>
            <a:ext cx="2743200" cy="365125"/>
          </a:xfrm>
          <a:prstGeom prst="rect">
            <a:avLst/>
          </a:prstGeom>
        </p:spPr>
        <p:txBody>
          <a:bodyPr vert="horz" lIns="91440" tIns="45720" rIns="91440" bIns="45720" rtlCol="0" anchor="ctr">
            <a:normAutofit/>
          </a:bodyPr>
          <a:lstStyle>
            <a:lvl1pPr algn="r">
              <a:defRPr sz="1200">
                <a:solidFill>
                  <a:schemeClr val="accent4">
                    <a:lumMod val="60000"/>
                    <a:lumOff val="40000"/>
                  </a:schemeClr>
                </a:solidFill>
              </a:defRPr>
            </a:lvl1pPr>
          </a:lstStyle>
          <a:p>
            <a:fld id="{49AE70B2-8BF9-45C0-BB95-33D1B9D3A854}" type="slidenum">
              <a:rPr lang="zh-CN" altLang="en-US" smtClean="0"/>
            </a:fld>
            <a:endParaRPr lang="zh-CN" altLang="en-US"/>
          </a:p>
        </p:txBody>
      </p:sp>
      <p:sp>
        <p:nvSpPr>
          <p:cNvPr id="3" name="Master text style"/>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2" name="Master title style"/>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p:txStyles>
    <p:titleStyle>
      <a:lvl1pPr algn="l" defTabSz="914400" rtl="0" eaLnBrk="1" latinLnBrk="0" hangingPunct="1">
        <a:lnSpc>
          <a:spcPct val="90000"/>
        </a:lnSpc>
        <a:spcBef>
          <a:spcPct val="0"/>
        </a:spcBef>
        <a:buNone/>
        <a:defRPr sz="4000" kern="12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Latin Modern Roman Demi" panose="00000700000000000000" charset="0"/>
          <a:ea typeface="+mn-ea"/>
          <a:cs typeface="Latin Modern Roman Demi" panose="000007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in Modern Roman Demi" panose="00000700000000000000" charset="0"/>
          <a:ea typeface="+mn-ea"/>
          <a:cs typeface="Latin Modern Roman Demi" panose="000007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5.jpe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2.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tiff"/></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27.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6.tiff"/></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48.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tiff"/><Relationship Id="rId1" Type="http://schemas.openxmlformats.org/officeDocument/2006/relationships/image" Target="../media/image49.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50.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5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image" Target="../media/image52.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53.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55.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57.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5.xml"/><Relationship Id="rId2" Type="http://schemas.openxmlformats.org/officeDocument/2006/relationships/image" Target="../media/image59.jpeg"/><Relationship Id="rId1" Type="http://schemas.openxmlformats.org/officeDocument/2006/relationships/image" Target="../media/image58.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60.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1.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5.xml"/><Relationship Id="rId2" Type="http://schemas.openxmlformats.org/officeDocument/2006/relationships/image" Target="../media/image65.jpeg"/><Relationship Id="rId1"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image" Target="../media/image66.jpe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5.xml"/><Relationship Id="rId2" Type="http://schemas.openxmlformats.org/officeDocument/2006/relationships/image" Target="../media/image67.png"/><Relationship Id="rId1" Type="http://schemas.openxmlformats.org/officeDocument/2006/relationships/image" Target="../media/image8.tif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6" name="Rectangle 1045"/>
          <p:cNvSpPr>
            <a:spLocks noGrp="1" noRot="1" noChangeAspect="1" noMove="1" noResize="1" noEditPoints="1" noAdjustHandles="1" noChangeArrowheads="1" noChangeShapeType="1" noTextEdit="1"/>
          </p:cNvSpPr>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ctrTitle"/>
          </p:nvPr>
        </p:nvSpPr>
        <p:spPr/>
        <p:txBody>
          <a:bodyPr/>
          <a:lstStyle/>
          <a:p>
            <a:r>
              <a:rPr lang="da-DK"/>
              <a:t>Undervisning UCL</a:t>
            </a:r>
            <a:endParaRPr lang="da-DK"/>
          </a:p>
        </p:txBody>
      </p:sp>
      <p:sp>
        <p:nvSpPr>
          <p:cNvPr id="3" name="Undertitel 2"/>
          <p:cNvSpPr>
            <a:spLocks noGrp="1"/>
          </p:cNvSpPr>
          <p:nvPr>
            <p:ph type="subTitle" idx="1"/>
          </p:nvPr>
        </p:nvSpPr>
        <p:spPr/>
        <p:txBody>
          <a:bodyPr/>
          <a:lstStyle/>
          <a:p>
            <a:r>
              <a:rPr lang="da-DK"/>
              <a:t>Medicin &amp; kirurgi </a:t>
            </a:r>
            <a:endParaRPr lang="da-DK"/>
          </a:p>
          <a:p>
            <a:r>
              <a:rPr lang="da-DK"/>
              <a:t>Lektion 7 </a:t>
            </a:r>
            <a:endParaRPr lang="da-DK"/>
          </a:p>
          <a:p>
            <a:r>
              <a:rPr lang="da-DK"/>
              <a:t>Nyrer og uriveje</a:t>
            </a:r>
            <a:endParaRPr lang="da-DK"/>
          </a:p>
        </p:txBody>
      </p:sp>
      <p:grpSp>
        <p:nvGrpSpPr>
          <p:cNvPr id="7" name="Group 6"/>
          <p:cNvGrpSpPr/>
          <p:nvPr/>
        </p:nvGrpSpPr>
        <p:grpSpPr>
          <a:xfrm>
            <a:off x="207645" y="1055370"/>
            <a:ext cx="4756150" cy="4756150"/>
            <a:chOff x="10064" y="1673"/>
            <a:chExt cx="7490" cy="7490"/>
          </a:xfrm>
        </p:grpSpPr>
        <p:sp>
          <p:nvSpPr>
            <p:cNvPr id="1054" name="Oval 1053"/>
            <p:cNvSpPr>
              <a:spLocks noGrp="1" noRot="1" noChangeAspect="1" noMove="1" noResize="1" noEditPoints="1" noAdjustHandles="1" noChangeArrowheads="1" noChangeShapeType="1" noTextEdit="1"/>
            </p:cNvSpPr>
            <p:nvPr/>
          </p:nvSpPr>
          <p:spPr>
            <a:xfrm>
              <a:off x="10064" y="1673"/>
              <a:ext cx="7490" cy="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rine my thoughts, Happy valentine's day&quot; Sticker for Sale by AvasMix |  Redbubble"/>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2274" y="3321"/>
              <a:ext cx="3135" cy="418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Date Placeholder 7"/>
          <p:cNvSpPr>
            <a:spLocks noGrp="1"/>
          </p:cNvSpPr>
          <p:nvPr>
            <p:ph type="dt" sz="half" idx="10"/>
          </p:nvPr>
        </p:nvSpPr>
        <p:spPr/>
        <p:txBody>
          <a:bodyPr/>
          <a:p>
            <a:fld id="{760FBDFE-C587-4B4C-A407-44438C67B59E}" type="datetime1">
              <a:rPr lang="en-US" altLang="en-US" smtClean="0"/>
            </a:fld>
            <a:endParaRPr lang="zh-CN" altLang="en-US"/>
          </a:p>
        </p:txBody>
      </p:sp>
      <p:sp>
        <p:nvSpPr>
          <p:cNvPr id="9" name="Slide Number Placeholder 8"/>
          <p:cNvSpPr>
            <a:spLocks noGrp="1"/>
          </p:cNvSpPr>
          <p:nvPr>
            <p:ph type="sldNum" sz="quarter" idx="12"/>
          </p:nvPr>
        </p:nvSpPr>
        <p:spPr/>
        <p:txBody>
          <a:bodyPr/>
          <a:p>
            <a:fld id="{49AE70B2-8BF9-45C0-BB95-33D1B9D3A854}" type="slidenum">
              <a:rPr lang="zh-CN" altLang="en-US" smtClean="0"/>
            </a:fld>
            <a:endParaRPr lang="zh-CN" altLang="en-US"/>
          </a:p>
        </p:txBody>
      </p:sp>
      <p:sp>
        <p:nvSpPr>
          <p:cNvPr id="10" name="Footer Placeholder 9"/>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a:xfrm>
            <a:off x="360680" y="179070"/>
            <a:ext cx="5861685" cy="359410"/>
          </a:xfrm>
        </p:spPr>
        <p:txBody>
          <a:bodyPr/>
          <a:p>
            <a:r>
              <a:rPr lang="en-US"/>
              <a:t>Nyresvigt</a:t>
            </a:r>
            <a:endParaRPr lang="en-US"/>
          </a:p>
        </p:txBody>
      </p:sp>
      <p:sp>
        <p:nvSpPr>
          <p:cNvPr id="11" name="Subtitle 10"/>
          <p:cNvSpPr>
            <a:spLocks noGrp="1"/>
          </p:cNvSpPr>
          <p:nvPr>
            <p:ph type="subTitle" idx="1"/>
          </p:nvPr>
        </p:nvSpPr>
        <p:spPr>
          <a:xfrm>
            <a:off x="5913120" y="114300"/>
            <a:ext cx="6422390" cy="424180"/>
          </a:xfrm>
        </p:spPr>
        <p:txBody>
          <a:bodyPr/>
          <a:p>
            <a:endParaRPr lang="en-US"/>
          </a:p>
        </p:txBody>
      </p:sp>
      <p:sp>
        <p:nvSpPr>
          <p:cNvPr id="12" name="Content Placeholder 11"/>
          <p:cNvSpPr>
            <a:spLocks noGrp="1"/>
          </p:cNvSpPr>
          <p:nvPr>
            <p:ph idx="13"/>
          </p:nvPr>
        </p:nvSpPr>
        <p:spPr/>
        <p:txBody>
          <a:bodyPr/>
          <a:p>
            <a:r>
              <a:rPr lang="en-US"/>
              <a:t>Kan overordnes indels i 2 typer:</a:t>
            </a:r>
            <a:endParaRPr lang="en-US"/>
          </a:p>
          <a:p>
            <a:pPr marL="800100" lvl="1" indent="-342900">
              <a:buFont typeface="+mj-lt"/>
              <a:buAutoNum type="arabicPeriod"/>
            </a:pPr>
            <a:r>
              <a:rPr lang="en-US"/>
              <a:t>Akut nyresvigt</a:t>
            </a:r>
            <a:endParaRPr lang="en-US"/>
          </a:p>
          <a:p>
            <a:pPr lvl="2"/>
            <a:r>
              <a:rPr lang="en-US" sz="1600"/>
              <a:t>Helt eller delvist nedsættelse af nyrerne i løbet af timer til få uger.</a:t>
            </a:r>
            <a:endParaRPr lang="en-US" sz="1600"/>
          </a:p>
          <a:p>
            <a:pPr lvl="2"/>
            <a:r>
              <a:rPr lang="en-US"/>
              <a:t>Tre hovedårsager</a:t>
            </a:r>
            <a:endParaRPr lang="en-US"/>
          </a:p>
          <a:p>
            <a:pPr marL="1714500" lvl="3" indent="-342900">
              <a:buAutoNum type="arabicPeriod"/>
            </a:pPr>
            <a:r>
              <a:rPr lang="en-US"/>
              <a:t>Væskemangel eller nedsat mængde blod til nyrerne, pga dårligt kredsløb eller lavt BT</a:t>
            </a:r>
            <a:endParaRPr lang="en-US"/>
          </a:p>
          <a:p>
            <a:pPr marL="1714500" lvl="3" indent="-342900">
              <a:buAutoNum type="arabicPeriod"/>
            </a:pPr>
            <a:r>
              <a:rPr lang="en-US"/>
              <a:t>Sygdom i nyrerne</a:t>
            </a:r>
            <a:endParaRPr lang="en-US"/>
          </a:p>
          <a:p>
            <a:pPr marL="1714500" lvl="3" indent="-342900">
              <a:buAutoNum type="arabicPeriod"/>
            </a:pPr>
            <a:r>
              <a:rPr lang="en-US"/>
              <a:t>Sygdom i urinvejene, så der ikke er fri passage af urinen fra nyrerne og ud af kroppen </a:t>
            </a:r>
            <a:endParaRPr lang="en-US"/>
          </a:p>
          <a:p>
            <a:pPr marL="800100" lvl="1" indent="-342900">
              <a:buFont typeface="+mj-lt"/>
              <a:buAutoNum type="arabicPeriod"/>
            </a:pPr>
            <a:r>
              <a:rPr lang="en-US"/>
              <a:t>Kronisk nyresvigt</a:t>
            </a:r>
            <a:endParaRPr lang="en-US"/>
          </a:p>
          <a:p>
            <a:pPr lvl="2"/>
            <a:r>
              <a:rPr lang="en-US" sz="1600"/>
              <a:t>Permanent nedsat nyrefunktion. </a:t>
            </a:r>
            <a:endParaRPr lang="en-US"/>
          </a:p>
          <a:p>
            <a:pPr lvl="2"/>
            <a:r>
              <a:rPr lang="en-US"/>
              <a:t>Kan skyldes en lang række kroniske nyresygdomme. Hyppigste årsag er diabetisk nyresygdom (en af senkomplikationerne til diabetes.)</a:t>
            </a:r>
            <a:endParaRPr lang="en-US"/>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
        <p:nvSpPr>
          <p:cNvPr id="7" name="Slide Number Placeholder 6"/>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Akut nyresvigt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5828030" cy="5892800"/>
          </a:xfrm>
        </p:spPr>
        <p:txBody>
          <a:bodyPr>
            <a:normAutofit/>
          </a:bodyPr>
          <a:lstStyle/>
          <a:p>
            <a:pPr>
              <a:lnSpc>
                <a:spcPct val="150000"/>
              </a:lnSpc>
            </a:pPr>
            <a:r>
              <a:rPr lang="da-DK" dirty="0"/>
              <a:t>En af de hyppigste nyresygdomme </a:t>
            </a:r>
            <a:endParaRPr lang="da-DK" dirty="0"/>
          </a:p>
          <a:p>
            <a:pPr>
              <a:lnSpc>
                <a:spcPct val="150000"/>
              </a:lnSpc>
            </a:pPr>
            <a:r>
              <a:rPr lang="da-DK" dirty="0"/>
              <a:t>Defineret ved </a:t>
            </a:r>
            <a:endParaRPr lang="da-DK" dirty="0"/>
          </a:p>
          <a:p>
            <a:pPr marL="742950" lvl="1" indent="-285750">
              <a:lnSpc>
                <a:spcPct val="150000"/>
              </a:lnSpc>
            </a:pPr>
            <a:r>
              <a:rPr lang="da-DK" altLang="da-DK" dirty="0"/>
              <a:t>Pludseligt og persisterende fald i GFR som ændrer væske- og elektrolytbalancen</a:t>
            </a:r>
            <a:endParaRPr lang="da-DK" altLang="da-DK" dirty="0"/>
          </a:p>
          <a:p>
            <a:pPr marL="742950" lvl="1" indent="-285750">
              <a:lnSpc>
                <a:spcPct val="150000"/>
              </a:lnSpc>
            </a:pPr>
            <a:r>
              <a:rPr lang="da-DK" altLang="da-DK" dirty="0"/>
              <a:t>Mere end 50 % øgning i p-</a:t>
            </a:r>
            <a:r>
              <a:rPr lang="da-DK" altLang="da-DK" dirty="0" err="1"/>
              <a:t>kreatinin</a:t>
            </a:r>
            <a:r>
              <a:rPr lang="da-DK" altLang="da-DK" dirty="0"/>
              <a:t> i løbet af 48 timer</a:t>
            </a:r>
            <a:endParaRPr lang="da-DK" altLang="da-DK" dirty="0"/>
          </a:p>
          <a:p>
            <a:r>
              <a:rPr lang="da-DK" dirty="0"/>
              <a:t>Inddeles i</a:t>
            </a:r>
            <a:endParaRPr lang="da-DK" dirty="0"/>
          </a:p>
          <a:p>
            <a:pPr lvl="1"/>
            <a:r>
              <a:rPr lang="da-DK" sz="2200" dirty="0">
                <a:solidFill>
                  <a:srgbClr val="FF0000"/>
                </a:solidFill>
              </a:rPr>
              <a:t>Præ-</a:t>
            </a:r>
            <a:r>
              <a:rPr lang="da-DK" sz="2200" dirty="0" err="1">
                <a:solidFill>
                  <a:srgbClr val="FF0000"/>
                </a:solidFill>
              </a:rPr>
              <a:t>renalt</a:t>
            </a:r>
            <a:r>
              <a:rPr lang="da-DK" sz="2200" dirty="0">
                <a:solidFill>
                  <a:srgbClr val="FF0000"/>
                </a:solidFill>
              </a:rPr>
              <a:t> – hyppigst. Ses ved simpel dehydrering</a:t>
            </a:r>
            <a:endParaRPr lang="da-DK" sz="2200" dirty="0">
              <a:solidFill>
                <a:srgbClr val="FF0000"/>
              </a:solidFill>
            </a:endParaRPr>
          </a:p>
          <a:p>
            <a:pPr lvl="1"/>
            <a:r>
              <a:rPr lang="da-DK" sz="2200" dirty="0" err="1">
                <a:solidFill>
                  <a:srgbClr val="FF0000"/>
                </a:solidFill>
              </a:rPr>
              <a:t>Renalt</a:t>
            </a:r>
            <a:endParaRPr lang="da-DK" sz="2200" dirty="0">
              <a:solidFill>
                <a:srgbClr val="FF0000"/>
              </a:solidFill>
            </a:endParaRPr>
          </a:p>
          <a:p>
            <a:pPr lvl="1"/>
            <a:r>
              <a:rPr lang="da-DK" sz="2200" dirty="0">
                <a:solidFill>
                  <a:srgbClr val="FF0000"/>
                </a:solidFill>
              </a:rPr>
              <a:t>Post-</a:t>
            </a:r>
            <a:r>
              <a:rPr lang="da-DK" sz="2200" dirty="0" err="1">
                <a:solidFill>
                  <a:srgbClr val="FF0000"/>
                </a:solidFill>
              </a:rPr>
              <a:t>renalt</a:t>
            </a:r>
            <a:r>
              <a:rPr lang="da-DK" sz="2200" dirty="0">
                <a:solidFill>
                  <a:srgbClr val="FF0000"/>
                </a:solidFill>
              </a:rPr>
              <a:t> </a:t>
            </a:r>
            <a:endParaRPr lang="da-DK" sz="2200" dirty="0">
              <a:solidFill>
                <a:srgbClr val="FF0000"/>
              </a:solidFill>
            </a:endParaRPr>
          </a:p>
          <a:p>
            <a:endParaRPr lang="da-DK" sz="2200" dirty="0"/>
          </a:p>
        </p:txBody>
      </p:sp>
      <p:pic>
        <p:nvPicPr>
          <p:cNvPr id="13314" name="Picture 2" descr="10 intensivpladser til OU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22455" y="808479"/>
            <a:ext cx="5819685" cy="253398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What Is Ayahuasca? Experience, Benefits, and Side Eff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5743" y="3782233"/>
            <a:ext cx="4745182" cy="248331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Akut nyresvigt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pic>
        <p:nvPicPr>
          <p:cNvPr id="1026" name="Picture 2" descr="Acute kidney injury - Exploring the Role and Function of the Kidneys -  LibGuides at Health Science Information Consort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6078" y="821821"/>
            <a:ext cx="7581956" cy="5214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3143885" y="177165"/>
            <a:ext cx="6422390" cy="359410"/>
          </a:xfrm>
        </p:spPr>
        <p:txBody>
          <a:bodyPr/>
          <a:p>
            <a:r>
              <a:rPr lang="da-DK" dirty="0" err="1">
                <a:sym typeface="+mn-ea"/>
              </a:rPr>
              <a:t>Prærenalt</a:t>
            </a:r>
            <a:r>
              <a:rPr lang="da-DK" dirty="0">
                <a:sym typeface="+mn-ea"/>
              </a:rPr>
              <a:t> nyresvigt</a:t>
            </a:r>
            <a:endParaRPr lang="en-US"/>
          </a:p>
        </p:txBody>
      </p:sp>
      <p:sp>
        <p:nvSpPr>
          <p:cNvPr id="2" name="Titel 1"/>
          <p:cNvSpPr>
            <a:spLocks noGrp="1"/>
          </p:cNvSpPr>
          <p:nvPr>
            <p:ph type="title"/>
          </p:nvPr>
        </p:nvSpPr>
        <p:spPr>
          <a:xfrm>
            <a:off x="360680" y="179070"/>
            <a:ext cx="3082290" cy="359410"/>
          </a:xfrm>
        </p:spPr>
        <p:txBody>
          <a:bodyPr wrap="square"/>
          <a:lstStyle/>
          <a:p>
            <a:r>
              <a:rPr lang="en-US" altLang="da-DK" dirty="0" err="1"/>
              <a:t>Akut</a:t>
            </a:r>
            <a:r>
              <a:rPr lang="da-DK" dirty="0"/>
              <a:t> nyresvigt</a:t>
            </a:r>
            <a:r>
              <a:rPr lang="en-US" altLang="da-DK" dirty="0"/>
              <a:t>:</a:t>
            </a:r>
            <a:endParaRPr lang="en-US" altLang="da-DK" dirty="0"/>
          </a:p>
        </p:txBody>
      </p:sp>
      <p:sp>
        <p:nvSpPr>
          <p:cNvPr id="3" name="Pladsholder til indhold 2"/>
          <p:cNvSpPr>
            <a:spLocks noGrp="1"/>
          </p:cNvSpPr>
          <p:nvPr>
            <p:ph idx="13"/>
          </p:nvPr>
        </p:nvSpPr>
        <p:spPr/>
        <p:txBody>
          <a:bodyPr>
            <a:normAutofit fontScale="87500"/>
          </a:bodyPr>
          <a:lstStyle/>
          <a:p>
            <a:pPr>
              <a:lnSpc>
                <a:spcPct val="120000"/>
              </a:lnSpc>
            </a:pPr>
            <a:r>
              <a:rPr lang="da-DK" sz="3200" dirty="0">
                <a:solidFill>
                  <a:srgbClr val="FF0000"/>
                </a:solidFill>
              </a:rPr>
              <a:t>Skyldes nedsat perfusion af nyren</a:t>
            </a:r>
            <a:endParaRPr lang="da-DK" sz="3200" dirty="0">
              <a:solidFill>
                <a:srgbClr val="FF0000"/>
              </a:solidFill>
            </a:endParaRPr>
          </a:p>
          <a:p>
            <a:pPr>
              <a:lnSpc>
                <a:spcPct val="120000"/>
              </a:lnSpc>
            </a:pPr>
            <a:r>
              <a:rPr lang="da-DK" sz="3200" dirty="0"/>
              <a:t>Årsager</a:t>
            </a:r>
            <a:endParaRPr lang="da-DK" sz="3200" dirty="0"/>
          </a:p>
          <a:p>
            <a:pPr marL="742950" lvl="1" indent="-285750">
              <a:lnSpc>
                <a:spcPct val="120000"/>
              </a:lnSpc>
            </a:pPr>
            <a:r>
              <a:rPr lang="da-DK" altLang="da-DK" sz="2600" dirty="0" err="1">
                <a:solidFill>
                  <a:srgbClr val="FF0000"/>
                </a:solidFill>
              </a:rPr>
              <a:t>Hypovolæmi</a:t>
            </a:r>
            <a:r>
              <a:rPr lang="en-US" altLang="da-DK" sz="2600" dirty="0" err="1">
                <a:solidFill>
                  <a:srgbClr val="FF0000"/>
                </a:solidFill>
              </a:rPr>
              <a:t>/dehydrering.</a:t>
            </a:r>
            <a:endParaRPr lang="da-DK" altLang="da-DK" sz="2600" dirty="0">
              <a:solidFill>
                <a:srgbClr val="FF0000"/>
              </a:solidFill>
            </a:endParaRPr>
          </a:p>
          <a:p>
            <a:pPr marL="742950" lvl="1" indent="-285750">
              <a:lnSpc>
                <a:spcPct val="120000"/>
              </a:lnSpc>
            </a:pPr>
            <a:r>
              <a:rPr lang="da-DK" altLang="da-DK" sz="2600" dirty="0"/>
              <a:t>Hjertesvigt</a:t>
            </a:r>
            <a:endParaRPr lang="da-DK" altLang="da-DK" sz="2600" dirty="0"/>
          </a:p>
          <a:p>
            <a:pPr marL="742950" lvl="1" indent="-285750">
              <a:lnSpc>
                <a:spcPct val="120000"/>
              </a:lnSpc>
            </a:pPr>
            <a:r>
              <a:rPr lang="da-DK" altLang="da-DK" sz="2600" dirty="0">
                <a:solidFill>
                  <a:srgbClr val="FF0000"/>
                </a:solidFill>
              </a:rPr>
              <a:t>Sepsis</a:t>
            </a:r>
            <a:endParaRPr lang="da-DK" altLang="da-DK" sz="2600" dirty="0">
              <a:solidFill>
                <a:srgbClr val="FF0000"/>
              </a:solidFill>
            </a:endParaRPr>
          </a:p>
          <a:p>
            <a:pPr marL="742950" lvl="1" indent="-285750">
              <a:lnSpc>
                <a:spcPct val="120000"/>
              </a:lnSpc>
            </a:pPr>
            <a:r>
              <a:rPr lang="da-DK" altLang="da-DK" sz="2600" dirty="0"/>
              <a:t>A. </a:t>
            </a:r>
            <a:r>
              <a:rPr lang="da-DK" altLang="da-DK" sz="2600" dirty="0" err="1"/>
              <a:t>renalis</a:t>
            </a:r>
            <a:r>
              <a:rPr lang="da-DK" altLang="da-DK" sz="2600" dirty="0"/>
              <a:t>-stenose</a:t>
            </a:r>
            <a:r>
              <a:rPr lang="en-US" altLang="da-DK" sz="2600" dirty="0"/>
              <a:t>, f.eks. </a:t>
            </a:r>
            <a:r>
              <a:rPr lang="en-US" altLang="da-DK" sz="2600" dirty="0">
                <a:solidFill>
                  <a:srgbClr val="FF0000"/>
                </a:solidFill>
              </a:rPr>
              <a:t>arteroskleose</a:t>
            </a:r>
            <a:endParaRPr lang="da-DK" altLang="da-DK" sz="2600" dirty="0"/>
          </a:p>
          <a:p>
            <a:pPr marL="742950" lvl="1" indent="-285750">
              <a:lnSpc>
                <a:spcPct val="120000"/>
              </a:lnSpc>
            </a:pPr>
            <a:r>
              <a:rPr lang="da-DK" altLang="da-DK" sz="2600" dirty="0">
                <a:solidFill>
                  <a:srgbClr val="FF0000"/>
                </a:solidFill>
              </a:rPr>
              <a:t>Medikamentelt udløst</a:t>
            </a:r>
            <a:endParaRPr lang="da-DK" altLang="da-DK" sz="2600" dirty="0">
              <a:solidFill>
                <a:srgbClr val="FF0000"/>
              </a:solidFill>
            </a:endParaRPr>
          </a:p>
          <a:p>
            <a:pPr marL="1200150" lvl="2" indent="-285750">
              <a:lnSpc>
                <a:spcPct val="120000"/>
              </a:lnSpc>
            </a:pPr>
            <a:r>
              <a:rPr lang="da-DK" altLang="da-DK" sz="2200" dirty="0" err="1">
                <a:solidFill>
                  <a:srgbClr val="FF0000"/>
                </a:solidFill>
              </a:rPr>
              <a:t>Tripple</a:t>
            </a:r>
            <a:r>
              <a:rPr lang="da-DK" altLang="da-DK" sz="2200" dirty="0">
                <a:solidFill>
                  <a:srgbClr val="FF0000"/>
                </a:solidFill>
              </a:rPr>
              <a:t> </a:t>
            </a:r>
            <a:r>
              <a:rPr lang="da-DK" altLang="da-DK" sz="2200" dirty="0" err="1">
                <a:solidFill>
                  <a:srgbClr val="FF0000"/>
                </a:solidFill>
              </a:rPr>
              <a:t>whammy</a:t>
            </a:r>
            <a:r>
              <a:rPr lang="da-DK" altLang="da-DK" sz="2200" dirty="0">
                <a:solidFill>
                  <a:srgbClr val="FF0000"/>
                </a:solidFill>
              </a:rPr>
              <a:t> (ACE/ATII, NSAID og </a:t>
            </a:r>
            <a:r>
              <a:rPr lang="da-DK" altLang="da-DK" sz="2200" dirty="0" err="1">
                <a:solidFill>
                  <a:srgbClr val="FF0000"/>
                </a:solidFill>
              </a:rPr>
              <a:t>diuretika</a:t>
            </a:r>
            <a:r>
              <a:rPr lang="da-DK" altLang="da-DK" sz="2200" dirty="0">
                <a:solidFill>
                  <a:srgbClr val="FF0000"/>
                </a:solidFill>
              </a:rPr>
              <a:t>)</a:t>
            </a:r>
            <a:endParaRPr lang="da-DK" altLang="da-DK" sz="2200" dirty="0">
              <a:solidFill>
                <a:srgbClr val="FF0000"/>
              </a:solidFill>
            </a:endParaRPr>
          </a:p>
          <a:p>
            <a:pPr>
              <a:lnSpc>
                <a:spcPct val="120000"/>
              </a:lnSpc>
            </a:pPr>
            <a:r>
              <a:rPr lang="da-DK" altLang="da-DK" sz="3200" dirty="0"/>
              <a:t>Det er en reversibel tilstand</a:t>
            </a:r>
            <a:endParaRPr lang="da-DK" altLang="da-DK" sz="3200" dirty="0"/>
          </a:p>
          <a:p>
            <a:pPr lvl="1">
              <a:lnSpc>
                <a:spcPct val="120000"/>
              </a:lnSpc>
            </a:pPr>
            <a:r>
              <a:rPr lang="da-DK" altLang="da-DK" sz="2800" dirty="0"/>
              <a:t>Ikke betydende nyreskade ved hurtig korrektion  </a:t>
            </a:r>
            <a:endParaRPr lang="da-DK" sz="2800" dirty="0"/>
          </a:p>
          <a:p>
            <a:pPr>
              <a:lnSpc>
                <a:spcPct val="120000"/>
              </a:lnSpc>
            </a:pPr>
            <a:r>
              <a:rPr lang="da-DK" sz="3200" dirty="0">
                <a:solidFill>
                  <a:srgbClr val="FF0000"/>
                </a:solidFill>
              </a:rPr>
              <a:t>Behandling er </a:t>
            </a:r>
            <a:r>
              <a:rPr lang="da-DK" sz="3200" b="1" dirty="0">
                <a:solidFill>
                  <a:srgbClr val="FF0000"/>
                </a:solidFill>
              </a:rPr>
              <a:t>VÆSKE</a:t>
            </a:r>
            <a:r>
              <a:rPr lang="da-DK" sz="3200" dirty="0">
                <a:solidFill>
                  <a:srgbClr val="FF0000"/>
                </a:solidFill>
              </a:rPr>
              <a:t> og fjernelse af udløsende årsag</a:t>
            </a:r>
            <a:endParaRPr lang="da-DK" sz="3200" b="1" dirty="0">
              <a:solidFill>
                <a:srgbClr val="FF0000"/>
              </a:solidFill>
            </a:endParaRPr>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3143885" y="177165"/>
            <a:ext cx="6422390" cy="359410"/>
          </a:xfrm>
        </p:spPr>
        <p:txBody>
          <a:bodyPr/>
          <a:p>
            <a:r>
              <a:rPr altLang="da-DK" dirty="0" err="1">
                <a:sym typeface="+mn-ea"/>
              </a:rPr>
              <a:t>Renalt nyresvigt</a:t>
            </a:r>
            <a:endParaRPr altLang="da-DK"/>
          </a:p>
        </p:txBody>
      </p:sp>
      <p:sp>
        <p:nvSpPr>
          <p:cNvPr id="2" name="Titel 1"/>
          <p:cNvSpPr>
            <a:spLocks noGrp="1"/>
          </p:cNvSpPr>
          <p:nvPr>
            <p:ph type="title"/>
          </p:nvPr>
        </p:nvSpPr>
        <p:spPr>
          <a:xfrm>
            <a:off x="360680" y="179070"/>
            <a:ext cx="3082290" cy="359410"/>
          </a:xfrm>
        </p:spPr>
        <p:txBody>
          <a:bodyPr wrap="square"/>
          <a:lstStyle/>
          <a:p>
            <a:r>
              <a:rPr lang="en-US" altLang="da-DK" dirty="0" err="1"/>
              <a:t>Akut</a:t>
            </a:r>
            <a:r>
              <a:rPr lang="da-DK" dirty="0"/>
              <a:t> nyresvigt</a:t>
            </a:r>
            <a:r>
              <a:rPr lang="en-US" altLang="da-DK" dirty="0"/>
              <a:t>:</a:t>
            </a:r>
            <a:endParaRPr lang="en-US" altLang="da-DK" dirty="0"/>
          </a:p>
        </p:txBody>
      </p:sp>
      <p:sp>
        <p:nvSpPr>
          <p:cNvPr id="3" name="Pladsholder til indhold 2"/>
          <p:cNvSpPr>
            <a:spLocks noGrp="1"/>
          </p:cNvSpPr>
          <p:nvPr>
            <p:ph idx="13"/>
          </p:nvPr>
        </p:nvSpPr>
        <p:spPr>
          <a:xfrm>
            <a:off x="324485" y="561975"/>
            <a:ext cx="6228715" cy="5895975"/>
          </a:xfrm>
        </p:spPr>
        <p:txBody>
          <a:bodyPr>
            <a:normAutofit fontScale="60000"/>
          </a:bodyPr>
          <a:lstStyle/>
          <a:p>
            <a:pPr>
              <a:lnSpc>
                <a:spcPct val="120000"/>
              </a:lnSpc>
            </a:pPr>
            <a:r>
              <a:rPr lang="da-DK" altLang="da-DK" sz="3200">
                <a:solidFill>
                  <a:srgbClr val="FF0000"/>
                </a:solidFill>
                <a:sym typeface="+mn-ea"/>
              </a:rPr>
              <a:t>Skade på </a:t>
            </a:r>
            <a:r>
              <a:rPr lang="en-US" altLang="da-DK" sz="3200">
                <a:solidFill>
                  <a:srgbClr val="FF0000"/>
                </a:solidFill>
                <a:sym typeface="+mn-ea"/>
              </a:rPr>
              <a:t>selve </a:t>
            </a:r>
            <a:r>
              <a:rPr lang="da-DK" altLang="da-DK" sz="3200">
                <a:solidFill>
                  <a:srgbClr val="FF0000"/>
                </a:solidFill>
                <a:sym typeface="+mn-ea"/>
              </a:rPr>
              <a:t>nyrevævet</a:t>
            </a:r>
            <a:endParaRPr lang="da-DK" altLang="da-DK" sz="3200" dirty="0">
              <a:solidFill>
                <a:srgbClr val="FF0000"/>
              </a:solidFill>
            </a:endParaRPr>
          </a:p>
          <a:p>
            <a:pPr>
              <a:lnSpc>
                <a:spcPct val="120000"/>
              </a:lnSpc>
            </a:pPr>
            <a:r>
              <a:rPr lang="da-DK" altLang="da-DK" sz="3200">
                <a:sym typeface="+mn-ea"/>
              </a:rPr>
              <a:t>Ikke altid reversibelt</a:t>
            </a:r>
            <a:endParaRPr lang="da-DK" altLang="da-DK" sz="3200" dirty="0"/>
          </a:p>
          <a:p>
            <a:pPr>
              <a:lnSpc>
                <a:spcPct val="120000"/>
              </a:lnSpc>
            </a:pPr>
            <a:r>
              <a:rPr lang="da-DK" altLang="da-DK" sz="3200" b="1">
                <a:sym typeface="+mn-ea"/>
              </a:rPr>
              <a:t>Årsager</a:t>
            </a:r>
            <a:endParaRPr lang="da-DK" altLang="da-DK" sz="3200" b="1" dirty="0"/>
          </a:p>
          <a:p>
            <a:pPr marL="742950" lvl="1" indent="-285750">
              <a:lnSpc>
                <a:spcPct val="120000"/>
              </a:lnSpc>
            </a:pPr>
            <a:r>
              <a:rPr lang="da-DK" altLang="da-DK" sz="3200">
                <a:solidFill>
                  <a:srgbClr val="FF0000"/>
                </a:solidFill>
                <a:sym typeface="+mn-ea"/>
              </a:rPr>
              <a:t>Iskæmi</a:t>
            </a:r>
            <a:endParaRPr lang="da-DK" altLang="da-DK" sz="3200" dirty="0">
              <a:solidFill>
                <a:srgbClr val="FF0000"/>
              </a:solidFill>
            </a:endParaRPr>
          </a:p>
          <a:p>
            <a:pPr marL="742950" lvl="1" indent="-285750">
              <a:lnSpc>
                <a:spcPct val="120000"/>
              </a:lnSpc>
            </a:pPr>
            <a:r>
              <a:rPr lang="da-DK" altLang="da-DK" sz="3200" dirty="0" err="1">
                <a:solidFill>
                  <a:srgbClr val="FF0000"/>
                </a:solidFill>
                <a:sym typeface="+mn-ea"/>
              </a:rPr>
              <a:t>Nefrotoksiske</a:t>
            </a:r>
            <a:r>
              <a:rPr lang="da-DK" altLang="da-DK" sz="3200">
                <a:solidFill>
                  <a:srgbClr val="FF0000"/>
                </a:solidFill>
                <a:sym typeface="+mn-ea"/>
              </a:rPr>
              <a:t> stoffer</a:t>
            </a:r>
            <a:r>
              <a:rPr lang="da-DK" altLang="da-DK" sz="3200">
                <a:sym typeface="+mn-ea"/>
              </a:rPr>
              <a:t> (fx kontrastvæske, </a:t>
            </a:r>
            <a:r>
              <a:rPr lang="da-DK" altLang="da-DK" sz="3200" dirty="0" err="1">
                <a:sym typeface="+mn-ea"/>
              </a:rPr>
              <a:t>rhabdomyolyse</a:t>
            </a:r>
            <a:r>
              <a:rPr lang="da-DK" altLang="da-DK" sz="3200">
                <a:sym typeface="+mn-ea"/>
              </a:rPr>
              <a:t>)</a:t>
            </a:r>
            <a:endParaRPr lang="da-DK" altLang="da-DK" sz="3200" dirty="0"/>
          </a:p>
          <a:p>
            <a:pPr marL="742950" lvl="1" indent="-285750">
              <a:lnSpc>
                <a:spcPct val="120000"/>
              </a:lnSpc>
            </a:pPr>
            <a:r>
              <a:rPr lang="da-DK" altLang="da-DK" sz="3200">
                <a:solidFill>
                  <a:srgbClr val="FF0000"/>
                </a:solidFill>
                <a:sym typeface="+mn-ea"/>
              </a:rPr>
              <a:t>Inflammation </a:t>
            </a:r>
            <a:r>
              <a:rPr lang="da-DK" altLang="da-DK" sz="3200">
                <a:sym typeface="+mn-ea"/>
              </a:rPr>
              <a:t>(</a:t>
            </a:r>
            <a:r>
              <a:rPr lang="da-DK" altLang="da-DK" sz="3200" dirty="0" err="1">
                <a:sym typeface="+mn-ea"/>
              </a:rPr>
              <a:t>glomerulonefritis</a:t>
            </a:r>
            <a:r>
              <a:rPr lang="da-DK" altLang="da-DK" sz="3200">
                <a:sym typeface="+mn-ea"/>
              </a:rPr>
              <a:t>, infektion, </a:t>
            </a:r>
            <a:r>
              <a:rPr lang="da-DK" altLang="da-DK" sz="3200" dirty="0" err="1">
                <a:sym typeface="+mn-ea"/>
              </a:rPr>
              <a:t>vaskulit</a:t>
            </a:r>
            <a:r>
              <a:rPr lang="da-DK" altLang="da-DK" sz="3200">
                <a:sym typeface="+mn-ea"/>
              </a:rPr>
              <a:t>)</a:t>
            </a:r>
            <a:endParaRPr lang="da-DK" altLang="da-DK" sz="3200" dirty="0"/>
          </a:p>
          <a:p>
            <a:pPr marL="742950" lvl="1" indent="-285750">
              <a:lnSpc>
                <a:spcPct val="120000"/>
              </a:lnSpc>
            </a:pPr>
            <a:r>
              <a:rPr lang="da-DK" altLang="da-DK" sz="3200">
                <a:solidFill>
                  <a:srgbClr val="FF0000"/>
                </a:solidFill>
                <a:sym typeface="+mn-ea"/>
              </a:rPr>
              <a:t>Infiltration og obstruktion (tumor)</a:t>
            </a:r>
            <a:endParaRPr lang="da-DK" altLang="da-DK" sz="3200" dirty="0">
              <a:solidFill>
                <a:srgbClr val="FF0000"/>
              </a:solidFill>
            </a:endParaRPr>
          </a:p>
          <a:p>
            <a:pPr>
              <a:lnSpc>
                <a:spcPct val="120000"/>
              </a:lnSpc>
            </a:pPr>
            <a:r>
              <a:rPr lang="da-DK" sz="3200" b="1">
                <a:sym typeface="+mn-ea"/>
              </a:rPr>
              <a:t>Behandling </a:t>
            </a:r>
            <a:endParaRPr lang="da-DK" sz="3200" b="1" dirty="0"/>
          </a:p>
          <a:p>
            <a:pPr lvl="1">
              <a:lnSpc>
                <a:spcPct val="120000"/>
              </a:lnSpc>
            </a:pPr>
            <a:r>
              <a:rPr lang="da-DK" sz="3200">
                <a:sym typeface="+mn-ea"/>
              </a:rPr>
              <a:t>Afhænger af udløsende årsag</a:t>
            </a:r>
            <a:endParaRPr lang="da-DK" sz="3200" dirty="0"/>
          </a:p>
          <a:p>
            <a:pPr lvl="1">
              <a:lnSpc>
                <a:spcPct val="120000"/>
              </a:lnSpc>
            </a:pPr>
            <a:r>
              <a:rPr lang="da-DK" sz="3200">
                <a:sym typeface="+mn-ea"/>
              </a:rPr>
              <a:t>Væske </a:t>
            </a:r>
            <a:endParaRPr lang="da-DK" sz="3200" dirty="0"/>
          </a:p>
          <a:p>
            <a:pPr lvl="1">
              <a:lnSpc>
                <a:spcPct val="120000"/>
              </a:lnSpc>
            </a:pPr>
            <a:r>
              <a:rPr lang="da-DK" sz="3200">
                <a:sym typeface="+mn-ea"/>
              </a:rPr>
              <a:t>AB </a:t>
            </a:r>
            <a:endParaRPr lang="da-DK" sz="3200" dirty="0"/>
          </a:p>
          <a:p>
            <a:pPr lvl="1">
              <a:lnSpc>
                <a:spcPct val="120000"/>
              </a:lnSpc>
            </a:pPr>
            <a:r>
              <a:rPr lang="da-DK" sz="3200">
                <a:sym typeface="+mn-ea"/>
              </a:rPr>
              <a:t>Medicinsanering </a:t>
            </a:r>
            <a:endParaRPr lang="da-DK" sz="3200" dirty="0"/>
          </a:p>
          <a:p>
            <a:pPr lvl="1">
              <a:lnSpc>
                <a:spcPct val="150000"/>
              </a:lnSpc>
            </a:pPr>
            <a:endParaRPr lang="da-DK" sz="3200" dirty="0"/>
          </a:p>
          <a:p>
            <a:pPr>
              <a:lnSpc>
                <a:spcPct val="150000"/>
              </a:lnSpc>
            </a:pPr>
            <a:endParaRPr lang="da-DK" altLang="da-DK" sz="3200"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pic>
        <p:nvPicPr>
          <p:cNvPr id="21506" name="Picture 2" descr="Kidney Damage Vector Art, Icons, and Graphics for Free Downloa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53200" y="808355"/>
            <a:ext cx="5192395" cy="5192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3143885" y="177165"/>
            <a:ext cx="6422390" cy="359410"/>
          </a:xfrm>
        </p:spPr>
        <p:txBody>
          <a:bodyPr/>
          <a:p>
            <a:r>
              <a:rPr lang="da-DK" dirty="0" err="1">
                <a:sym typeface="+mn-ea"/>
              </a:rPr>
              <a:t>Postrenalt</a:t>
            </a:r>
            <a:r>
              <a:rPr lang="da-DK" dirty="0">
                <a:sym typeface="+mn-ea"/>
              </a:rPr>
              <a:t> nyresvigt</a:t>
            </a:r>
            <a:endParaRPr altLang="da-DK"/>
          </a:p>
        </p:txBody>
      </p:sp>
      <p:sp>
        <p:nvSpPr>
          <p:cNvPr id="2" name="Titel 1"/>
          <p:cNvSpPr>
            <a:spLocks noGrp="1"/>
          </p:cNvSpPr>
          <p:nvPr>
            <p:ph type="title"/>
          </p:nvPr>
        </p:nvSpPr>
        <p:spPr>
          <a:xfrm>
            <a:off x="360680" y="179070"/>
            <a:ext cx="3082290" cy="359410"/>
          </a:xfrm>
        </p:spPr>
        <p:txBody>
          <a:bodyPr wrap="square"/>
          <a:lstStyle/>
          <a:p>
            <a:r>
              <a:rPr lang="en-US" altLang="da-DK" dirty="0" err="1"/>
              <a:t>Akut</a:t>
            </a:r>
            <a:r>
              <a:rPr lang="da-DK" dirty="0"/>
              <a:t> nyresvigt</a:t>
            </a:r>
            <a:r>
              <a:rPr lang="en-US" altLang="da-DK" dirty="0"/>
              <a:t>:</a:t>
            </a:r>
            <a:endParaRPr lang="en-US" altLang="da-DK" dirty="0"/>
          </a:p>
        </p:txBody>
      </p:sp>
      <p:sp>
        <p:nvSpPr>
          <p:cNvPr id="3" name="Pladsholder til indhold 2"/>
          <p:cNvSpPr>
            <a:spLocks noGrp="1"/>
          </p:cNvSpPr>
          <p:nvPr>
            <p:ph idx="13"/>
          </p:nvPr>
        </p:nvSpPr>
        <p:spPr>
          <a:xfrm>
            <a:off x="324485" y="561975"/>
            <a:ext cx="6031865" cy="5895975"/>
          </a:xfrm>
        </p:spPr>
        <p:txBody>
          <a:bodyPr>
            <a:normAutofit fontScale="50000"/>
          </a:bodyPr>
          <a:lstStyle/>
          <a:p>
            <a:pPr>
              <a:lnSpc>
                <a:spcPct val="120000"/>
              </a:lnSpc>
            </a:pPr>
            <a:r>
              <a:rPr lang="da-DK" sz="3200">
                <a:solidFill>
                  <a:srgbClr val="FF0000"/>
                </a:solidFill>
                <a:sym typeface="+mn-ea"/>
              </a:rPr>
              <a:t>Obstruktion, så urinen ikke kan komme videre </a:t>
            </a:r>
            <a:r>
              <a:rPr lang="da-DK" sz="3200">
                <a:sym typeface="Wingdings" panose="05000000000000000000" pitchFamily="2" charset="2"/>
              </a:rPr>
              <a:t> Stase (</a:t>
            </a:r>
            <a:r>
              <a:rPr lang="da-DK" sz="3200" dirty="0" err="1">
                <a:sym typeface="Wingdings" panose="05000000000000000000" pitchFamily="2" charset="2"/>
              </a:rPr>
              <a:t>hydronefrose</a:t>
            </a:r>
            <a:r>
              <a:rPr lang="da-DK" sz="3200">
                <a:sym typeface="Wingdings" panose="05000000000000000000" pitchFamily="2" charset="2"/>
              </a:rPr>
              <a:t>)</a:t>
            </a:r>
            <a:endParaRPr lang="da-DK" sz="3200">
              <a:sym typeface="Wingdings" panose="05000000000000000000" pitchFamily="2" charset="2"/>
            </a:endParaRPr>
          </a:p>
          <a:p>
            <a:pPr algn="l">
              <a:lnSpc>
                <a:spcPct val="120000"/>
              </a:lnSpc>
            </a:pPr>
            <a:r>
              <a:rPr lang="en-US" altLang="da-DK" sz="3200" dirty="0"/>
              <a:t>Skal altid overvejes ved anuri (helt ophørt urinproduktion)</a:t>
            </a:r>
            <a:endParaRPr lang="da-DK" sz="3200" dirty="0"/>
          </a:p>
          <a:p>
            <a:pPr>
              <a:lnSpc>
                <a:spcPct val="120000"/>
              </a:lnSpc>
            </a:pPr>
            <a:r>
              <a:rPr lang="da-DK" altLang="da-DK" sz="3200">
                <a:sym typeface="+mn-ea"/>
              </a:rPr>
              <a:t>Kan være reversibelt, hvis afløbshindringen fjernes</a:t>
            </a:r>
            <a:endParaRPr lang="da-DK" altLang="da-DK" sz="3200" dirty="0"/>
          </a:p>
          <a:p>
            <a:pPr>
              <a:lnSpc>
                <a:spcPct val="120000"/>
              </a:lnSpc>
            </a:pPr>
            <a:r>
              <a:rPr lang="da-DK" sz="3200" b="1">
                <a:sym typeface="+mn-ea"/>
              </a:rPr>
              <a:t>Årsager</a:t>
            </a:r>
            <a:endParaRPr lang="da-DK" sz="3200" b="1" dirty="0"/>
          </a:p>
          <a:p>
            <a:pPr marL="742950" lvl="1" indent="-285750">
              <a:lnSpc>
                <a:spcPct val="120000"/>
              </a:lnSpc>
            </a:pPr>
            <a:r>
              <a:rPr lang="da-DK" altLang="da-DK" sz="3200" dirty="0" err="1">
                <a:solidFill>
                  <a:srgbClr val="FF0000"/>
                </a:solidFill>
                <a:sym typeface="+mn-ea"/>
              </a:rPr>
              <a:t>Prostatahyperplasi</a:t>
            </a:r>
            <a:endParaRPr lang="da-DK" altLang="da-DK" sz="3200" dirty="0">
              <a:solidFill>
                <a:srgbClr val="FF0000"/>
              </a:solidFill>
            </a:endParaRPr>
          </a:p>
          <a:p>
            <a:pPr marL="742950" lvl="1" indent="-285750">
              <a:lnSpc>
                <a:spcPct val="120000"/>
              </a:lnSpc>
            </a:pPr>
            <a:r>
              <a:rPr lang="da-DK" altLang="da-DK" sz="3200">
                <a:solidFill>
                  <a:srgbClr val="FF0000"/>
                </a:solidFill>
                <a:sym typeface="+mn-ea"/>
              </a:rPr>
              <a:t>Nyresten</a:t>
            </a:r>
            <a:endParaRPr lang="da-DK" altLang="da-DK" sz="3200" dirty="0">
              <a:solidFill>
                <a:srgbClr val="FF0000"/>
              </a:solidFill>
            </a:endParaRPr>
          </a:p>
          <a:p>
            <a:pPr marL="742950" lvl="1" indent="-285750">
              <a:lnSpc>
                <a:spcPct val="120000"/>
              </a:lnSpc>
            </a:pPr>
            <a:r>
              <a:rPr lang="da-DK" altLang="da-DK" sz="3200" dirty="0" err="1">
                <a:solidFill>
                  <a:srgbClr val="FF0000"/>
                </a:solidFill>
                <a:sym typeface="+mn-ea"/>
              </a:rPr>
              <a:t>Malignitet</a:t>
            </a:r>
            <a:r>
              <a:rPr lang="da-DK" altLang="da-DK" sz="3200">
                <a:solidFill>
                  <a:srgbClr val="FF0000"/>
                </a:solidFill>
                <a:sym typeface="+mn-ea"/>
              </a:rPr>
              <a:t> </a:t>
            </a:r>
            <a:r>
              <a:rPr lang="da-DK" altLang="da-DK" sz="3200">
                <a:sym typeface="+mn-ea"/>
              </a:rPr>
              <a:t>i fraførende urinveje </a:t>
            </a:r>
            <a:endParaRPr lang="da-DK" altLang="da-DK" sz="3200" dirty="0"/>
          </a:p>
          <a:p>
            <a:pPr>
              <a:lnSpc>
                <a:spcPct val="120000"/>
              </a:lnSpc>
            </a:pPr>
            <a:r>
              <a:rPr lang="da-DK" sz="3200" b="1">
                <a:sym typeface="+mn-ea"/>
              </a:rPr>
              <a:t>Behandling</a:t>
            </a:r>
            <a:endParaRPr lang="da-DK" sz="3200" b="1" dirty="0"/>
          </a:p>
          <a:p>
            <a:pPr lvl="1">
              <a:lnSpc>
                <a:spcPct val="120000"/>
              </a:lnSpc>
            </a:pPr>
            <a:r>
              <a:rPr lang="da-DK" sz="3200">
                <a:solidFill>
                  <a:srgbClr val="FF0000"/>
                </a:solidFill>
                <a:sym typeface="+mn-ea"/>
              </a:rPr>
              <a:t>Akut (urinretention)</a:t>
            </a:r>
            <a:r>
              <a:rPr lang="en-US" altLang="da-DK" sz="3200">
                <a:solidFill>
                  <a:srgbClr val="FF0000"/>
                </a:solidFill>
                <a:sym typeface="+mn-ea"/>
              </a:rPr>
              <a:t>. Nyrerne aflastes ved:</a:t>
            </a:r>
            <a:endParaRPr lang="da-DK" sz="3200" dirty="0">
              <a:solidFill>
                <a:srgbClr val="FF0000"/>
              </a:solidFill>
            </a:endParaRPr>
          </a:p>
          <a:p>
            <a:pPr lvl="2">
              <a:lnSpc>
                <a:spcPct val="120000"/>
              </a:lnSpc>
            </a:pPr>
            <a:r>
              <a:rPr lang="da-DK" sz="3200">
                <a:solidFill>
                  <a:srgbClr val="FF0000"/>
                </a:solidFill>
                <a:sym typeface="+mn-ea"/>
              </a:rPr>
              <a:t>Kateter</a:t>
            </a:r>
            <a:r>
              <a:rPr lang="da-DK" sz="3200">
                <a:sym typeface="+mn-ea"/>
              </a:rPr>
              <a:t> (blære, </a:t>
            </a:r>
            <a:r>
              <a:rPr lang="da-DK" sz="3200" dirty="0" err="1">
                <a:sym typeface="+mn-ea"/>
              </a:rPr>
              <a:t>suprapubisk</a:t>
            </a:r>
            <a:r>
              <a:rPr lang="da-DK" sz="3200">
                <a:sym typeface="+mn-ea"/>
              </a:rPr>
              <a:t>, </a:t>
            </a:r>
            <a:r>
              <a:rPr lang="da-DK" sz="3200" dirty="0" err="1">
                <a:sym typeface="+mn-ea"/>
              </a:rPr>
              <a:t>nefrostomi</a:t>
            </a:r>
            <a:r>
              <a:rPr lang="da-DK" sz="3200">
                <a:sym typeface="+mn-ea"/>
              </a:rPr>
              <a:t>-kateter, JJ-kateter)</a:t>
            </a:r>
            <a:endParaRPr lang="da-DK" sz="3200" dirty="0"/>
          </a:p>
          <a:p>
            <a:pPr lvl="2">
              <a:lnSpc>
                <a:spcPct val="120000"/>
              </a:lnSpc>
            </a:pPr>
            <a:r>
              <a:rPr lang="da-DK" sz="3200">
                <a:sym typeface="+mn-ea"/>
              </a:rPr>
              <a:t>Fjernelse af sten etc.</a:t>
            </a:r>
            <a:endParaRPr lang="da-DK" sz="3200" dirty="0"/>
          </a:p>
          <a:p>
            <a:pPr lvl="1">
              <a:lnSpc>
                <a:spcPct val="120000"/>
              </a:lnSpc>
            </a:pPr>
            <a:r>
              <a:rPr lang="da-DK" sz="3200">
                <a:sym typeface="+mn-ea"/>
              </a:rPr>
              <a:t>Øvrig behandling afhænger af årsag – evt. kirurgi </a:t>
            </a:r>
            <a:endParaRPr lang="da-DK" sz="3200"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pic>
        <p:nvPicPr>
          <p:cNvPr id="15364" name="Picture 4" descr="Hydronefrose - Patienthåndbogen på sundhed.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7741" y="1273872"/>
            <a:ext cx="4769922" cy="39048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en-US" altLang="da-DK" dirty="0"/>
              <a:t>Akut postrenal nyreinsufficiens:</a:t>
            </a:r>
            <a:endParaRPr lang="en-US" altLang="da-DK" dirty="0"/>
          </a:p>
        </p:txBody>
      </p:sp>
      <p:sp>
        <p:nvSpPr>
          <p:cNvPr id="8" name="Subtitle 7"/>
          <p:cNvSpPr>
            <a:spLocks noGrp="1"/>
          </p:cNvSpPr>
          <p:nvPr>
            <p:ph type="subTitle" idx="1"/>
          </p:nvPr>
        </p:nvSpPr>
        <p:spPr>
          <a:xfrm>
            <a:off x="6222365" y="171450"/>
            <a:ext cx="6422390" cy="359410"/>
          </a:xfrm>
        </p:spPr>
        <p:txBody>
          <a:bodyPr/>
          <a:p>
            <a:r>
              <a:rPr lang="en-US"/>
              <a:t>KAD</a:t>
            </a:r>
            <a:endParaRPr lang="en-US"/>
          </a:p>
        </p:txBody>
      </p:sp>
      <p:pic>
        <p:nvPicPr>
          <p:cNvPr id="5" name="Billede 4"/>
          <p:cNvPicPr>
            <a:picLocks noChangeAspect="1"/>
          </p:cNvPicPr>
          <p:nvPr/>
        </p:nvPicPr>
        <p:blipFill>
          <a:blip r:embed="rId1"/>
          <a:stretch>
            <a:fillRect/>
          </a:stretch>
        </p:blipFill>
        <p:spPr>
          <a:xfrm>
            <a:off x="8902065" y="3835400"/>
            <a:ext cx="2967990" cy="2466340"/>
          </a:xfrm>
          <a:prstGeom prst="rect">
            <a:avLst/>
          </a:prstGeom>
        </p:spPr>
      </p:pic>
      <p:pic>
        <p:nvPicPr>
          <p:cNvPr id="1026" name="Picture 2" descr="Urinposer - bredt sortiment af urinpos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160" y="688340"/>
            <a:ext cx="3858895" cy="2460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likone kat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688340"/>
            <a:ext cx="3469640" cy="259969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pic>
        <p:nvPicPr>
          <p:cNvPr id="10" name="Picture 9"/>
          <p:cNvPicPr>
            <a:picLocks noChangeAspect="1"/>
          </p:cNvPicPr>
          <p:nvPr/>
        </p:nvPicPr>
        <p:blipFill>
          <a:blip r:embed="rId4"/>
          <a:stretch>
            <a:fillRect/>
          </a:stretch>
        </p:blipFill>
        <p:spPr>
          <a:xfrm>
            <a:off x="3526155" y="3412490"/>
            <a:ext cx="4430395" cy="2889250"/>
          </a:xfrm>
          <a:prstGeom prst="rect">
            <a:avLst/>
          </a:prstGeom>
        </p:spPr>
      </p:pic>
      <p:sp>
        <p:nvSpPr>
          <p:cNvPr id="13" name="Pladsholder til indhold 2"/>
          <p:cNvSpPr>
            <a:spLocks noGrp="1"/>
          </p:cNvSpPr>
          <p:nvPr>
            <p:ph idx="13"/>
          </p:nvPr>
        </p:nvSpPr>
        <p:spPr>
          <a:xfrm>
            <a:off x="324485" y="561975"/>
            <a:ext cx="3256915" cy="5895975"/>
          </a:xfrm>
        </p:spPr>
        <p:txBody>
          <a:bodyPr>
            <a:normAutofit/>
          </a:bodyPr>
          <a:p>
            <a:r>
              <a:rPr lang="en-US" altLang="da-DK" dirty="0"/>
              <a:t>Kan anlægges via: </a:t>
            </a:r>
            <a:endParaRPr lang="en-US" altLang="da-DK" dirty="0"/>
          </a:p>
          <a:p>
            <a:pPr lvl="1"/>
            <a:r>
              <a:rPr lang="en-US" altLang="da-DK" dirty="0"/>
              <a:t>urinrøret: transuretralt</a:t>
            </a:r>
            <a:endParaRPr lang="en-US" altLang="da-DK" dirty="0"/>
          </a:p>
          <a:p>
            <a:pPr lvl="1"/>
            <a:r>
              <a:rPr lang="en-US" altLang="da-DK" dirty="0"/>
              <a:t>Direkte i blæren: suprapubisk</a:t>
            </a:r>
            <a:endParaRPr lang="en-US" altLang="da-DK" dirty="0"/>
          </a:p>
          <a:p>
            <a:pPr lvl="0"/>
            <a:r>
              <a:rPr lang="en-US" altLang="da-DK" dirty="0"/>
              <a:t>Andre typer kan lægges i nyrebækkenet. </a:t>
            </a:r>
            <a:endParaRPr lang="en-US" altLang="da-DK" dirty="0"/>
          </a:p>
        </p:txBody>
      </p:sp>
      <p:pic>
        <p:nvPicPr>
          <p:cNvPr id="14" name="Picture 13"/>
          <p:cNvPicPr>
            <a:picLocks noChangeAspect="1"/>
          </p:cNvPicPr>
          <p:nvPr/>
        </p:nvPicPr>
        <p:blipFill>
          <a:blip r:embed="rId5"/>
          <a:stretch>
            <a:fillRect/>
          </a:stretch>
        </p:blipFill>
        <p:spPr>
          <a:xfrm>
            <a:off x="469900" y="3148965"/>
            <a:ext cx="2252980" cy="3152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2050" name="Picture 2" descr="Causes of Acute Kidney Injury ( AKI ) - Prerenal, Renal, ... | GrepM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20135" y="0"/>
            <a:ext cx="4951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
        <p:nvSpPr>
          <p:cNvPr id="7" name="Rounded Rectangle 6"/>
          <p:cNvSpPr/>
          <p:nvPr/>
        </p:nvSpPr>
        <p:spPr>
          <a:xfrm>
            <a:off x="3903345" y="1629410"/>
            <a:ext cx="1011555" cy="369570"/>
          </a:xfrm>
          <a:prstGeom prst="roundRect">
            <a:avLst/>
          </a:prstGeom>
          <a:ln w="76200">
            <a:solidFill>
              <a:srgbClr val="FF0000"/>
            </a:solidFill>
          </a:ln>
        </p:spPr>
        <p:txBody>
          <a:bodyPr vert="horz" lIns="0" tIns="0" rIns="0" bIns="0" rtlCol="0" anchor="b" anchorCtr="0">
            <a:normAutofit/>
          </a:bodyPr>
          <a:p>
            <a:pPr lvl="0" algn="l">
              <a:lnSpc>
                <a:spcPct val="90000"/>
              </a:lnSpc>
              <a:buClrTx/>
              <a:buSzTx/>
              <a:buFontTx/>
            </a:pPr>
            <a:endParaRPr lang="zh-CN" altLang="en-US" dirty="0">
              <a:ln w="10160">
                <a:solidFill>
                  <a:schemeClr val="accent5"/>
                </a:solidFill>
                <a:prstDash val="solid"/>
              </a:ln>
              <a:solidFill>
                <a:srgbClr val="FFFFFF"/>
              </a:solidFill>
              <a:latin typeface="+mj-lt"/>
              <a:ea typeface="+mj-ea"/>
              <a:cs typeface="+mj-cs"/>
              <a:sym typeface="+mn-ea"/>
            </a:endParaRPr>
          </a:p>
        </p:txBody>
      </p:sp>
      <p:sp>
        <p:nvSpPr>
          <p:cNvPr id="8" name="Rounded Rectangle 7"/>
          <p:cNvSpPr/>
          <p:nvPr/>
        </p:nvSpPr>
        <p:spPr>
          <a:xfrm>
            <a:off x="5153660" y="958850"/>
            <a:ext cx="930910" cy="2208530"/>
          </a:xfrm>
          <a:prstGeom prst="roundRect">
            <a:avLst/>
          </a:prstGeom>
          <a:ln w="76200">
            <a:solidFill>
              <a:srgbClr val="0070C0"/>
            </a:solidFill>
          </a:ln>
        </p:spPr>
        <p:txBody>
          <a:bodyPr vert="horz" lIns="0" tIns="0" rIns="0" bIns="0" rtlCol="0" anchor="b" anchorCtr="0">
            <a:normAutofit/>
          </a:bodyPr>
          <a:p>
            <a:pPr lvl="0" algn="l">
              <a:lnSpc>
                <a:spcPct val="90000"/>
              </a:lnSpc>
              <a:buClrTx/>
              <a:buSzTx/>
              <a:buFontTx/>
            </a:pPr>
            <a:endParaRPr lang="zh-CN" altLang="en-US" dirty="0">
              <a:ln w="10160">
                <a:solidFill>
                  <a:schemeClr val="accent5"/>
                </a:solidFill>
                <a:prstDash val="solid"/>
              </a:ln>
              <a:solidFill>
                <a:srgbClr val="FFFFFF"/>
              </a:solidFill>
              <a:latin typeface="+mj-lt"/>
              <a:ea typeface="+mj-ea"/>
              <a:cs typeface="+mj-cs"/>
              <a:sym typeface="+mn-ea"/>
            </a:endParaRPr>
          </a:p>
        </p:txBody>
      </p:sp>
      <p:sp>
        <p:nvSpPr>
          <p:cNvPr id="9" name="Rounded Rectangle 8"/>
          <p:cNvSpPr/>
          <p:nvPr/>
        </p:nvSpPr>
        <p:spPr>
          <a:xfrm>
            <a:off x="3903345" y="2206625"/>
            <a:ext cx="1133475" cy="4170680"/>
          </a:xfrm>
          <a:prstGeom prst="roundRect">
            <a:avLst/>
          </a:prstGeom>
          <a:ln w="76200">
            <a:solidFill>
              <a:srgbClr val="FFC000"/>
            </a:solidFill>
          </a:ln>
        </p:spPr>
        <p:txBody>
          <a:bodyPr vert="horz" lIns="0" tIns="0" rIns="0" bIns="0" rtlCol="0" anchor="b" anchorCtr="0">
            <a:normAutofit/>
          </a:bodyPr>
          <a:p>
            <a:pPr lvl="0" algn="l">
              <a:lnSpc>
                <a:spcPct val="90000"/>
              </a:lnSpc>
              <a:buClrTx/>
              <a:buSzTx/>
              <a:buFontTx/>
            </a:pPr>
            <a:endParaRPr lang="zh-CN" altLang="en-US" dirty="0">
              <a:ln w="10160">
                <a:solidFill>
                  <a:schemeClr val="accent5"/>
                </a:solidFill>
                <a:prstDash val="solid"/>
              </a:ln>
              <a:solidFill>
                <a:srgbClr val="FFFFFF"/>
              </a:solidFill>
              <a:latin typeface="+mj-lt"/>
              <a:ea typeface="+mj-ea"/>
              <a:cs typeface="+mj-cs"/>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Akut nyresvigt</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7459345" cy="5892800"/>
          </a:xfrm>
        </p:spPr>
        <p:txBody>
          <a:bodyPr>
            <a:normAutofit/>
          </a:bodyPr>
          <a:lstStyle/>
          <a:p>
            <a:pPr>
              <a:lnSpc>
                <a:spcPct val="150000"/>
              </a:lnSpc>
            </a:pPr>
            <a:r>
              <a:rPr lang="da-DK" b="1" dirty="0"/>
              <a:t>Symptomer og kliniske fund </a:t>
            </a:r>
            <a:endParaRPr lang="da-DK" b="1" dirty="0"/>
          </a:p>
          <a:p>
            <a:pPr lvl="1">
              <a:lnSpc>
                <a:spcPct val="150000"/>
              </a:lnSpc>
            </a:pPr>
            <a:r>
              <a:rPr lang="da-DK" dirty="0"/>
              <a:t>Afhænger af den tilgrundliggende årsag til nyresvigtet</a:t>
            </a:r>
            <a:r>
              <a:rPr lang="en-US" altLang="da-DK" dirty="0"/>
              <a:t>. Ex. symptomer på gastroenteritis el sepsis</a:t>
            </a:r>
            <a:endParaRPr lang="da-DK" dirty="0"/>
          </a:p>
          <a:p>
            <a:pPr lvl="1">
              <a:lnSpc>
                <a:spcPct val="150000"/>
              </a:lnSpc>
            </a:pPr>
            <a:r>
              <a:rPr lang="da-DK" altLang="da-DK" dirty="0">
                <a:solidFill>
                  <a:srgbClr val="FF0000"/>
                </a:solidFill>
              </a:rPr>
              <a:t>Uræmi </a:t>
            </a:r>
            <a:r>
              <a:rPr lang="da-DK" altLang="da-DK" dirty="0"/>
              <a:t>= uspecifikke symptomer </a:t>
            </a:r>
            <a:r>
              <a:rPr lang="da-DK" altLang="da-DK" dirty="0" err="1"/>
              <a:t>ifa</a:t>
            </a:r>
            <a:r>
              <a:rPr lang="da-DK" altLang="da-DK" dirty="0"/>
              <a:t>.: </a:t>
            </a:r>
            <a:endParaRPr lang="da-DK" altLang="da-DK" dirty="0"/>
          </a:p>
          <a:p>
            <a:pPr lvl="2">
              <a:lnSpc>
                <a:spcPct val="150000"/>
              </a:lnSpc>
            </a:pPr>
            <a:r>
              <a:rPr lang="da-DK" altLang="da-DK" dirty="0"/>
              <a:t>Træthed </a:t>
            </a:r>
            <a:endParaRPr lang="da-DK" altLang="da-DK" dirty="0"/>
          </a:p>
          <a:p>
            <a:pPr lvl="2">
              <a:lnSpc>
                <a:spcPct val="150000"/>
              </a:lnSpc>
            </a:pPr>
            <a:r>
              <a:rPr lang="da-DK" altLang="da-DK" dirty="0"/>
              <a:t>Nedsat appetit</a:t>
            </a:r>
            <a:endParaRPr lang="da-DK" altLang="da-DK" dirty="0"/>
          </a:p>
          <a:p>
            <a:pPr lvl="2">
              <a:lnSpc>
                <a:spcPct val="150000"/>
              </a:lnSpc>
            </a:pPr>
            <a:r>
              <a:rPr lang="da-DK" altLang="da-DK" dirty="0"/>
              <a:t>Hovedpine</a:t>
            </a:r>
            <a:endParaRPr lang="da-DK" altLang="da-DK" dirty="0"/>
          </a:p>
          <a:p>
            <a:pPr lvl="2">
              <a:lnSpc>
                <a:spcPct val="150000"/>
              </a:lnSpc>
            </a:pPr>
            <a:r>
              <a:rPr lang="da-DK" altLang="da-DK" dirty="0"/>
              <a:t>Kvalme, opkast</a:t>
            </a:r>
            <a:endParaRPr lang="da-DK" altLang="da-DK" dirty="0"/>
          </a:p>
          <a:p>
            <a:pPr lvl="2">
              <a:lnSpc>
                <a:spcPct val="150000"/>
              </a:lnSpc>
            </a:pPr>
            <a:r>
              <a:rPr lang="da-DK" altLang="da-DK" dirty="0"/>
              <a:t>Hudkløe </a:t>
            </a:r>
            <a:endParaRPr lang="da-DK" altLang="da-DK" dirty="0"/>
          </a:p>
          <a:p>
            <a:pPr lvl="1">
              <a:lnSpc>
                <a:spcPct val="150000"/>
              </a:lnSpc>
            </a:pPr>
            <a:r>
              <a:rPr lang="da-DK" altLang="da-DK" dirty="0" err="1">
                <a:solidFill>
                  <a:srgbClr val="FF0000"/>
                </a:solidFill>
              </a:rPr>
              <a:t>Hyperkaliæmi</a:t>
            </a:r>
            <a:r>
              <a:rPr lang="da-DK" altLang="da-DK" dirty="0">
                <a:solidFill>
                  <a:srgbClr val="FF0000"/>
                </a:solidFill>
              </a:rPr>
              <a:t> = </a:t>
            </a:r>
            <a:r>
              <a:rPr lang="da-DK" altLang="da-DK" dirty="0" err="1">
                <a:solidFill>
                  <a:srgbClr val="FF0000"/>
                </a:solidFill>
              </a:rPr>
              <a:t>arytmi</a:t>
            </a:r>
            <a:r>
              <a:rPr lang="da-DK" altLang="da-DK" dirty="0">
                <a:solidFill>
                  <a:srgbClr val="FF0000"/>
                </a:solidFill>
              </a:rPr>
              <a:t> </a:t>
            </a:r>
            <a:endParaRPr lang="da-DK" altLang="da-DK" dirty="0">
              <a:solidFill>
                <a:srgbClr val="FF0000"/>
              </a:solidFill>
            </a:endParaRPr>
          </a:p>
          <a:p>
            <a:pPr lvl="1">
              <a:lnSpc>
                <a:spcPct val="150000"/>
              </a:lnSpc>
            </a:pPr>
            <a:r>
              <a:rPr lang="en-US" altLang="da-DK" dirty="0">
                <a:solidFill>
                  <a:srgbClr val="FF0000"/>
                </a:solidFill>
              </a:rPr>
              <a:t>Overhydrering --&gt; </a:t>
            </a:r>
            <a:r>
              <a:rPr lang="da-DK" altLang="da-DK" dirty="0">
                <a:solidFill>
                  <a:srgbClr val="FF0000"/>
                </a:solidFill>
              </a:rPr>
              <a:t>Ødemer (Nyopståede)</a:t>
            </a:r>
            <a:r>
              <a:rPr lang="en-US" altLang="da-DK" dirty="0">
                <a:solidFill>
                  <a:srgbClr val="FF0000"/>
                </a:solidFill>
              </a:rPr>
              <a:t>.</a:t>
            </a:r>
            <a:endParaRPr lang="da-DK" altLang="da-DK" dirty="0">
              <a:solidFill>
                <a:srgbClr val="FF0000"/>
              </a:solidFill>
            </a:endParaRPr>
          </a:p>
          <a:p>
            <a:pPr lvl="1">
              <a:lnSpc>
                <a:spcPct val="150000"/>
              </a:lnSpc>
            </a:pPr>
            <a:r>
              <a:rPr lang="da-DK" altLang="da-DK" dirty="0" err="1">
                <a:solidFill>
                  <a:srgbClr val="FF0000"/>
                </a:solidFill>
              </a:rPr>
              <a:t>Oliguri</a:t>
            </a:r>
            <a:r>
              <a:rPr lang="da-DK" altLang="da-DK" dirty="0">
                <a:solidFill>
                  <a:srgbClr val="FF0000"/>
                </a:solidFill>
              </a:rPr>
              <a:t> (nedsat urinproduktion)</a:t>
            </a:r>
            <a:endParaRPr lang="da-DK" altLang="da-DK" dirty="0">
              <a:solidFill>
                <a:srgbClr val="FF0000"/>
              </a:solidFill>
            </a:endParaRPr>
          </a:p>
          <a:p>
            <a:endParaRPr lang="da-DK" dirty="0"/>
          </a:p>
        </p:txBody>
      </p:sp>
      <p:pic>
        <p:nvPicPr>
          <p:cNvPr id="4" name="Billede 3"/>
          <p:cNvPicPr>
            <a:picLocks noChangeAspect="1"/>
          </p:cNvPicPr>
          <p:nvPr/>
        </p:nvPicPr>
        <p:blipFill>
          <a:blip r:embed="rId1"/>
          <a:stretch>
            <a:fillRect/>
          </a:stretch>
        </p:blipFill>
        <p:spPr>
          <a:xfrm>
            <a:off x="8067675" y="639445"/>
            <a:ext cx="3829050" cy="5743575"/>
          </a:xfrm>
          <a:prstGeom prst="rect">
            <a:avLst/>
          </a:prstGeom>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Akut nyresvigt</a:t>
            </a:r>
            <a:r>
              <a:rPr lang="en-US" altLang="da-DK" dirty="0"/>
              <a:t>:</a:t>
            </a:r>
            <a:endParaRPr lang="en-US" altLang="da-DK" dirty="0"/>
          </a:p>
        </p:txBody>
      </p:sp>
      <p:sp>
        <p:nvSpPr>
          <p:cNvPr id="8" name="Subtitle 7"/>
          <p:cNvSpPr>
            <a:spLocks noGrp="1"/>
          </p:cNvSpPr>
          <p:nvPr>
            <p:ph type="subTitle" idx="1"/>
          </p:nvPr>
        </p:nvSpPr>
        <p:spPr>
          <a:xfrm>
            <a:off x="3262630" y="177165"/>
            <a:ext cx="6422390" cy="359410"/>
          </a:xfrm>
        </p:spPr>
        <p:txBody>
          <a:bodyPr/>
          <a:p>
            <a:r>
              <a:rPr lang="en-US"/>
              <a:t>Patogenese</a:t>
            </a:r>
            <a:endParaRPr lang="en-US"/>
          </a:p>
        </p:txBody>
      </p:sp>
      <p:sp>
        <p:nvSpPr>
          <p:cNvPr id="3" name="Pladsholder til indhold 2"/>
          <p:cNvSpPr>
            <a:spLocks noGrp="1"/>
          </p:cNvSpPr>
          <p:nvPr>
            <p:ph idx="13"/>
          </p:nvPr>
        </p:nvSpPr>
        <p:spPr>
          <a:xfrm>
            <a:off x="324485" y="561975"/>
            <a:ext cx="5744845" cy="5895975"/>
          </a:xfrm>
        </p:spPr>
        <p:txBody>
          <a:bodyPr/>
          <a:lstStyle/>
          <a:p>
            <a:pPr marL="457200" lvl="0" indent="-457200">
              <a:lnSpc>
                <a:spcPct val="150000"/>
              </a:lnSpc>
              <a:buAutoNum type="arabicPeriod"/>
            </a:pPr>
            <a:r>
              <a:rPr lang="da-DK">
                <a:sym typeface="+mn-ea"/>
              </a:rPr>
              <a:t>Væske- og elektrolytforstyrrelser:</a:t>
            </a:r>
            <a:endParaRPr lang="da-DK" dirty="0"/>
          </a:p>
          <a:p>
            <a:pPr lvl="1">
              <a:buFont typeface="Arial" panose="020B0604020202020204" pitchFamily="34" charset="0"/>
              <a:buChar char="•"/>
            </a:pPr>
            <a:r>
              <a:rPr lang="da-DK">
                <a:sym typeface="+mn-ea"/>
              </a:rPr>
              <a:t>Ophobning af væske i kroppen → lungeødem og hjertesvigt</a:t>
            </a:r>
            <a:endParaRPr lang="da-DK" dirty="0"/>
          </a:p>
          <a:p>
            <a:pPr lvl="1">
              <a:buFont typeface="Arial" panose="020B0604020202020204" pitchFamily="34" charset="0"/>
              <a:buChar char="•"/>
            </a:pPr>
            <a:r>
              <a:rPr lang="da-DK" dirty="0" err="1">
                <a:sym typeface="+mn-ea"/>
              </a:rPr>
              <a:t>Hyperkaliæmi</a:t>
            </a:r>
            <a:r>
              <a:rPr lang="da-DK">
                <a:sym typeface="+mn-ea"/>
              </a:rPr>
              <a:t> → risiko for livstruende </a:t>
            </a:r>
            <a:r>
              <a:rPr lang="da-DK" dirty="0" err="1">
                <a:sym typeface="+mn-ea"/>
              </a:rPr>
              <a:t>hjertearytmier</a:t>
            </a:r>
            <a:endParaRPr lang="da-DK" dirty="0"/>
          </a:p>
          <a:p>
            <a:pPr lvl="1">
              <a:buFont typeface="Arial" panose="020B0604020202020204" pitchFamily="34" charset="0"/>
              <a:buChar char="•"/>
            </a:pPr>
            <a:r>
              <a:rPr lang="da-DK">
                <a:sym typeface="+mn-ea"/>
              </a:rPr>
              <a:t>Forstyrrelse i syre-base balancen → metabolisk acidose -&gt; nedsat enzymfunktion, </a:t>
            </a:r>
            <a:r>
              <a:rPr lang="da-DK" dirty="0" err="1">
                <a:sym typeface="+mn-ea"/>
              </a:rPr>
              <a:t>denaturerering</a:t>
            </a:r>
            <a:r>
              <a:rPr lang="da-DK">
                <a:sym typeface="+mn-ea"/>
              </a:rPr>
              <a:t>, påvirker stort set alle biokemiske processer i kroppen.</a:t>
            </a:r>
            <a:endParaRPr lang="da-DK" dirty="0"/>
          </a:p>
          <a:p>
            <a:pPr marL="342900" indent="-342900">
              <a:buFont typeface="Arial" panose="020B0604020202020204" pitchFamily="34" charset="0"/>
              <a:buAutoNum type="arabicPeriod"/>
            </a:pPr>
            <a:r>
              <a:rPr lang="da-DK">
                <a:sym typeface="+mn-ea"/>
              </a:rPr>
              <a:t>Ophobning af affaldsstoffer (uræmi):</a:t>
            </a:r>
            <a:endParaRPr lang="da-DK" dirty="0"/>
          </a:p>
          <a:p>
            <a:pPr lvl="1">
              <a:buFont typeface="Arial" panose="020B0604020202020204" pitchFamily="34" charset="0"/>
              <a:buChar char="•"/>
            </a:pPr>
            <a:r>
              <a:rPr lang="da-DK">
                <a:sym typeface="+mn-ea"/>
              </a:rPr>
              <a:t>Urinstof og andre kvælstofholdige affaldsstoffer → påvirker hjerne og nervesystem</a:t>
            </a:r>
            <a:endParaRPr lang="da-DK" dirty="0"/>
          </a:p>
          <a:p>
            <a:pPr lvl="1">
              <a:buFont typeface="Arial" panose="020B0604020202020204" pitchFamily="34" charset="0"/>
              <a:buChar char="•"/>
            </a:pPr>
            <a:r>
              <a:rPr lang="da-DK">
                <a:sym typeface="+mn-ea"/>
              </a:rPr>
              <a:t>Påvirker blodets koagulation → øget blødningstendens</a:t>
            </a:r>
            <a:endParaRPr lang="da-DK" dirty="0"/>
          </a:p>
          <a:p>
            <a:pPr lvl="1"/>
            <a:r>
              <a:rPr lang="da-DK">
                <a:sym typeface="+mn-ea"/>
              </a:rPr>
              <a:t>Påvirker immunsystemet → øget infektionsrisiko</a:t>
            </a:r>
            <a:endParaRPr lang="da-DK" dirty="0">
              <a:sym typeface="+mn-ea"/>
            </a:endParaRPr>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
        <p:nvSpPr>
          <p:cNvPr id="9" name="Pladsholder til indhold 2"/>
          <p:cNvSpPr>
            <a:spLocks noGrp="1"/>
          </p:cNvSpPr>
          <p:nvPr/>
        </p:nvSpPr>
        <p:spPr>
          <a:xfrm>
            <a:off x="6240145" y="590550"/>
            <a:ext cx="5768975" cy="5892800"/>
          </a:xfrm>
          <a:prstGeom prst="rect">
            <a:avLst/>
          </a:prstGeom>
        </p:spPr>
        <p:txBody>
          <a:bodyPr vert="horz" lIns="0" tIns="0" rIns="0" bIns="0" rtlCol="0">
            <a:norm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3"/>
            </a:pPr>
            <a:r>
              <a:rPr lang="da-DK">
                <a:sym typeface="+mn-ea"/>
              </a:rPr>
              <a:t>Hormonelle forstyrrelser:</a:t>
            </a:r>
            <a:endParaRPr lang="da-DK" dirty="0"/>
          </a:p>
          <a:p>
            <a:pPr lvl="1"/>
            <a:r>
              <a:rPr lang="da-DK">
                <a:sym typeface="+mn-ea"/>
              </a:rPr>
              <a:t>Nedsat EPO-produktion → anæmi</a:t>
            </a:r>
            <a:endParaRPr lang="da-DK" dirty="0"/>
          </a:p>
          <a:p>
            <a:pPr lvl="1">
              <a:buFont typeface="Arial" panose="020B0604020202020204" pitchFamily="34" charset="0"/>
              <a:buChar char="•"/>
            </a:pPr>
            <a:r>
              <a:rPr lang="da-DK">
                <a:sym typeface="+mn-ea"/>
              </a:rPr>
              <a:t>Forstyrret calcium-fosfat balance → påvirker knoglevæv og bløddelsforkalkninger</a:t>
            </a:r>
            <a:endParaRPr lang="da-DK" dirty="0"/>
          </a:p>
          <a:p>
            <a:pPr lvl="1">
              <a:buFont typeface="Arial" panose="020B0604020202020204" pitchFamily="34" charset="0"/>
              <a:buChar char="•"/>
            </a:pPr>
            <a:r>
              <a:rPr lang="da-DK">
                <a:sym typeface="+mn-ea"/>
              </a:rPr>
              <a:t>Påvirket D-vitamin omsætning</a:t>
            </a:r>
            <a:endParaRPr lang="da-DK" dirty="0"/>
          </a:p>
          <a:p>
            <a:pPr marL="342900" indent="-342900">
              <a:buFont typeface="+mj-lt"/>
              <a:buAutoNum type="arabicPeriod" startAt="4"/>
            </a:pPr>
            <a:r>
              <a:rPr lang="da-DK">
                <a:sym typeface="+mn-ea"/>
              </a:rPr>
              <a:t>Kredsløbspåvirkning:</a:t>
            </a:r>
            <a:endParaRPr lang="da-DK" dirty="0"/>
          </a:p>
          <a:p>
            <a:pPr lvl="1">
              <a:buFont typeface="Arial" panose="020B0604020202020204" pitchFamily="34" charset="0"/>
              <a:buChar char="•"/>
            </a:pPr>
            <a:r>
              <a:rPr lang="da-DK">
                <a:sym typeface="+mn-ea"/>
              </a:rPr>
              <a:t>Væskeophobning → hypertension</a:t>
            </a:r>
            <a:endParaRPr lang="da-DK" dirty="0"/>
          </a:p>
          <a:p>
            <a:pPr lvl="1">
              <a:buFont typeface="Arial" panose="020B0604020202020204" pitchFamily="34" charset="0"/>
              <a:buChar char="•"/>
            </a:pPr>
            <a:r>
              <a:rPr lang="da-DK">
                <a:sym typeface="+mn-ea"/>
              </a:rPr>
              <a:t>Elektrolytforstyrrelser → </a:t>
            </a:r>
            <a:r>
              <a:rPr lang="da-DK" dirty="0" err="1">
                <a:sym typeface="+mn-ea"/>
              </a:rPr>
              <a:t>hjertearytmier</a:t>
            </a:r>
            <a:endParaRPr lang="da-DK" dirty="0"/>
          </a:p>
          <a:p>
            <a:pPr lvl="1">
              <a:buFont typeface="Arial" panose="020B0604020202020204" pitchFamily="34" charset="0"/>
              <a:buChar char="•"/>
            </a:pPr>
            <a:r>
              <a:rPr lang="da-DK">
                <a:sym typeface="+mn-ea"/>
              </a:rPr>
              <a:t>Acidose → nedsat </a:t>
            </a:r>
            <a:r>
              <a:rPr lang="da-DK" dirty="0" err="1">
                <a:sym typeface="+mn-ea"/>
              </a:rPr>
              <a:t>kardiel</a:t>
            </a:r>
            <a:r>
              <a:rPr lang="da-DK">
                <a:sym typeface="+mn-ea"/>
              </a:rPr>
              <a:t> </a:t>
            </a:r>
            <a:r>
              <a:rPr lang="da-DK" dirty="0" err="1">
                <a:sym typeface="+mn-ea"/>
              </a:rPr>
              <a:t>kontraktilitet</a:t>
            </a:r>
            <a:endParaRPr lang="da-DK" dirty="0"/>
          </a:p>
          <a:p>
            <a:pPr lvl="1">
              <a:buFont typeface="Arial" panose="020B0604020202020204" pitchFamily="34" charset="0"/>
              <a:buChar char="•"/>
            </a:pPr>
            <a:endParaRPr lang="da-DK">
              <a:sym typeface="+mn-ea"/>
            </a:endParaRPr>
          </a:p>
          <a:p>
            <a:pPr lvl="0">
              <a:buFont typeface="Arial" panose="020B0604020202020204" pitchFamily="34" charset="0"/>
              <a:buChar char="•"/>
            </a:pPr>
            <a:r>
              <a:rPr lang="da-DK">
                <a:sym typeface="+mn-ea"/>
              </a:rPr>
              <a:t>Uden behandling vil disse forstyrrelser forstærke hinanden i en ond cirkel der ultimativt fører til multiorgansvigt og død.</a:t>
            </a:r>
            <a:endParaRPr lang="da-DK" dirty="0"/>
          </a:p>
          <a:p>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Eksamensforberedelse</a:t>
            </a:r>
            <a:endParaRPr lang="da-DK" dirty="0"/>
          </a:p>
        </p:txBody>
      </p:sp>
      <p:sp>
        <p:nvSpPr>
          <p:cNvPr id="3" name="Content Placeholder 2"/>
          <p:cNvSpPr>
            <a:spLocks noGrp="1"/>
          </p:cNvSpPr>
          <p:nvPr>
            <p:ph idx="1"/>
          </p:nvPr>
        </p:nvSpPr>
        <p:spPr>
          <a:xfrm>
            <a:off x="838200" y="1518285"/>
            <a:ext cx="10515600" cy="4658995"/>
          </a:xfrm>
        </p:spPr>
        <p:txBody>
          <a:bodyPr/>
          <a:lstStyle/>
          <a:p>
            <a:r>
              <a:rPr lang="en-US" altLang="da-DK" dirty="0"/>
              <a:t>Husk: Eksamen er bare endnu en dag i et langt liv. </a:t>
            </a:r>
            <a:endParaRPr lang="da-DK" dirty="0"/>
          </a:p>
          <a:p>
            <a:r>
              <a:rPr lang="da-DK" dirty="0"/>
              <a:t>Spørgsmål eller ting der skal uddybes? Send en mail</a:t>
            </a:r>
            <a:endParaRPr lang="da-DK" dirty="0"/>
          </a:p>
          <a:p>
            <a:pPr lvl="1"/>
            <a:r>
              <a:rPr lang="da-DK" dirty="0"/>
              <a:t>Andreas.svendsen@gmal.com</a:t>
            </a:r>
            <a:endParaRPr lang="da-DK"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5913120" y="114300"/>
            <a:ext cx="6422390" cy="424180"/>
          </a:xfrm>
        </p:spPr>
        <p:txBody>
          <a:bodyPr/>
          <a:p>
            <a:endParaRPr lang="en-US"/>
          </a:p>
        </p:txBody>
      </p:sp>
      <p:sp>
        <p:nvSpPr>
          <p:cNvPr id="2" name="Titel 1"/>
          <p:cNvSpPr>
            <a:spLocks noGrp="1"/>
          </p:cNvSpPr>
          <p:nvPr>
            <p:ph type="title"/>
          </p:nvPr>
        </p:nvSpPr>
        <p:spPr>
          <a:xfrm>
            <a:off x="360680" y="179070"/>
            <a:ext cx="5861685" cy="359410"/>
          </a:xfrm>
        </p:spPr>
        <p:txBody>
          <a:bodyPr/>
          <a:lstStyle/>
          <a:p>
            <a:r>
              <a:rPr lang="da-DK" dirty="0"/>
              <a:t>Akut nyresvigt</a:t>
            </a:r>
            <a:endParaRPr lang="da-DK" dirty="0"/>
          </a:p>
        </p:txBody>
      </p:sp>
      <p:sp>
        <p:nvSpPr>
          <p:cNvPr id="3" name="Pladsholder til indhold 2"/>
          <p:cNvSpPr>
            <a:spLocks noGrp="1"/>
          </p:cNvSpPr>
          <p:nvPr>
            <p:ph idx="13"/>
          </p:nvPr>
        </p:nvSpPr>
        <p:spPr>
          <a:xfrm>
            <a:off x="325120" y="560705"/>
            <a:ext cx="5781675" cy="5892800"/>
          </a:xfrm>
        </p:spPr>
        <p:txBody>
          <a:bodyPr/>
          <a:lstStyle/>
          <a:p>
            <a:r>
              <a:rPr lang="da-DK" dirty="0"/>
              <a:t>Ubehandlet akut nyresvigt </a:t>
            </a:r>
            <a:endParaRPr lang="da-DK" dirty="0"/>
          </a:p>
          <a:p>
            <a:pPr lvl="1"/>
            <a:r>
              <a:rPr lang="da-DK" dirty="0"/>
              <a:t>Nedsat/ingen urinproduktion</a:t>
            </a:r>
            <a:endParaRPr lang="da-DK" dirty="0"/>
          </a:p>
          <a:p>
            <a:pPr lvl="1"/>
            <a:r>
              <a:rPr lang="da-DK" dirty="0"/>
              <a:t>Vil medføre død i løbet af dage/uger</a:t>
            </a:r>
            <a:endParaRPr lang="da-DK" dirty="0"/>
          </a:p>
          <a:p>
            <a:pPr lvl="2"/>
            <a:r>
              <a:rPr lang="da-DK" dirty="0"/>
              <a:t>Hvorfor?  </a:t>
            </a:r>
            <a:br>
              <a:rPr lang="da-DK" dirty="0"/>
            </a:br>
            <a:endParaRPr lang="da-DK" dirty="0"/>
          </a:p>
          <a:p>
            <a:r>
              <a:rPr lang="da-DK" dirty="0"/>
              <a:t>Dialyse kan komme på tale hvis ikke pt. retter sig</a:t>
            </a:r>
            <a:endParaRPr lang="da-DK" dirty="0"/>
          </a:p>
          <a:p>
            <a:pPr lvl="1"/>
            <a:r>
              <a:rPr lang="da-DK" dirty="0"/>
              <a:t>Indikationer i skema </a:t>
            </a:r>
            <a:endParaRPr lang="da-DK" dirty="0"/>
          </a:p>
        </p:txBody>
      </p:sp>
      <p:pic>
        <p:nvPicPr>
          <p:cNvPr id="6" name="Billede 5"/>
          <p:cNvPicPr>
            <a:picLocks noChangeAspect="1"/>
          </p:cNvPicPr>
          <p:nvPr/>
        </p:nvPicPr>
        <p:blipFill>
          <a:blip r:embed="rId1"/>
          <a:stretch>
            <a:fillRect/>
          </a:stretch>
        </p:blipFill>
        <p:spPr>
          <a:xfrm>
            <a:off x="6421060" y="1688127"/>
            <a:ext cx="5406791" cy="3482340"/>
          </a:xfrm>
          <a:prstGeom prst="rect">
            <a:avLst/>
          </a:prstGeom>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Akut nyresvigt</a:t>
            </a:r>
            <a:r>
              <a:rPr lang="en-US" altLang="da-DK" dirty="0"/>
              <a:t>:</a:t>
            </a:r>
            <a:endParaRPr lang="en-US" altLang="da-DK" dirty="0"/>
          </a:p>
        </p:txBody>
      </p:sp>
      <p:sp>
        <p:nvSpPr>
          <p:cNvPr id="9" name="Subtitle 8"/>
          <p:cNvSpPr>
            <a:spLocks noGrp="1"/>
          </p:cNvSpPr>
          <p:nvPr>
            <p:ph type="subTitle" idx="1"/>
          </p:nvPr>
        </p:nvSpPr>
        <p:spPr>
          <a:xfrm>
            <a:off x="3207385" y="202565"/>
            <a:ext cx="6422390" cy="359410"/>
          </a:xfrm>
        </p:spPr>
        <p:txBody>
          <a:bodyPr/>
          <a:p>
            <a:r>
              <a:rPr lang="en-US"/>
              <a:t>Recap i ét billede</a:t>
            </a:r>
            <a:endParaRPr lang="en-US"/>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pic>
        <p:nvPicPr>
          <p:cNvPr id="10" name="Picture 9"/>
          <p:cNvPicPr>
            <a:picLocks noChangeAspect="1"/>
          </p:cNvPicPr>
          <p:nvPr/>
        </p:nvPicPr>
        <p:blipFill>
          <a:blip r:embed="rId1"/>
          <a:stretch>
            <a:fillRect/>
          </a:stretch>
        </p:blipFill>
        <p:spPr>
          <a:xfrm>
            <a:off x="3482340" y="629285"/>
            <a:ext cx="5226685" cy="576389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5909310" cy="5892800"/>
          </a:xfrm>
        </p:spPr>
        <p:txBody>
          <a:bodyPr>
            <a:normAutofit/>
          </a:bodyPr>
          <a:lstStyle/>
          <a:p>
            <a:pPr>
              <a:lnSpc>
                <a:spcPct val="150000"/>
              </a:lnSpc>
            </a:pPr>
            <a:r>
              <a:rPr lang="da-DK" dirty="0"/>
              <a:t>Defineret ved</a:t>
            </a:r>
            <a:endParaRPr lang="da-DK" dirty="0"/>
          </a:p>
          <a:p>
            <a:pPr lvl="1">
              <a:lnSpc>
                <a:spcPct val="150000"/>
              </a:lnSpc>
            </a:pPr>
            <a:r>
              <a:rPr lang="da-DK" dirty="0">
                <a:solidFill>
                  <a:srgbClr val="FF0000"/>
                </a:solidFill>
              </a:rPr>
              <a:t>Kronisk nedsat GFR </a:t>
            </a:r>
            <a:endParaRPr lang="da-DK" dirty="0">
              <a:solidFill>
                <a:srgbClr val="FF0000"/>
              </a:solidFill>
            </a:endParaRPr>
          </a:p>
          <a:p>
            <a:pPr lvl="1">
              <a:lnSpc>
                <a:spcPct val="150000"/>
              </a:lnSpc>
            </a:pPr>
            <a:r>
              <a:rPr lang="da-DK" dirty="0"/>
              <a:t>og/eller irreversibel nyreskade </a:t>
            </a:r>
            <a:endParaRPr lang="da-DK" dirty="0"/>
          </a:p>
          <a:p>
            <a:pPr lvl="2">
              <a:lnSpc>
                <a:spcPct val="150000"/>
              </a:lnSpc>
            </a:pPr>
            <a:r>
              <a:rPr lang="da-DK" dirty="0"/>
              <a:t>Nedsat filtration, absorption og udskillelse  </a:t>
            </a:r>
            <a:endParaRPr lang="da-DK" dirty="0"/>
          </a:p>
          <a:p>
            <a:pPr>
              <a:lnSpc>
                <a:spcPct val="150000"/>
              </a:lnSpc>
            </a:pPr>
            <a:r>
              <a:rPr lang="da-DK" dirty="0">
                <a:solidFill>
                  <a:srgbClr val="FF0000"/>
                </a:solidFill>
              </a:rPr>
              <a:t>Ofte progredierende </a:t>
            </a:r>
            <a:r>
              <a:rPr lang="da-DK" dirty="0">
                <a:sym typeface="Wingdings" panose="05000000000000000000" pitchFamily="2" charset="2"/>
              </a:rPr>
              <a:t> </a:t>
            </a:r>
            <a:r>
              <a:rPr lang="da-DK" dirty="0"/>
              <a:t>terminalt nyresvigt</a:t>
            </a:r>
            <a:endParaRPr lang="da-DK" dirty="0"/>
          </a:p>
          <a:p>
            <a:pPr>
              <a:lnSpc>
                <a:spcPct val="150000"/>
              </a:lnSpc>
            </a:pPr>
            <a:r>
              <a:rPr lang="da-DK" dirty="0" err="1"/>
              <a:t>Proteinuri</a:t>
            </a:r>
            <a:r>
              <a:rPr lang="da-DK" dirty="0"/>
              <a:t> siger meget om prognosen</a:t>
            </a:r>
            <a:endParaRPr lang="da-DK" dirty="0"/>
          </a:p>
          <a:p>
            <a:pPr>
              <a:lnSpc>
                <a:spcPct val="150000"/>
              </a:lnSpc>
            </a:pPr>
            <a:r>
              <a:rPr lang="da-DK" dirty="0" err="1"/>
              <a:t>Proteinuri</a:t>
            </a:r>
            <a:r>
              <a:rPr lang="da-DK" dirty="0"/>
              <a:t> </a:t>
            </a:r>
            <a:r>
              <a:rPr lang="da-DK" dirty="0">
                <a:sym typeface="Wingdings" panose="05000000000000000000" pitchFamily="2" charset="2"/>
              </a:rPr>
              <a:t></a:t>
            </a:r>
            <a:r>
              <a:rPr lang="da-DK" dirty="0"/>
              <a:t> ødemer </a:t>
            </a:r>
            <a:r>
              <a:rPr lang="da-DK" dirty="0">
                <a:sym typeface="Wingdings" panose="05000000000000000000" pitchFamily="2" charset="2"/>
              </a:rPr>
              <a:t> affaldsstoffer og giftstoffer i blodet  påvirkning af hjerte og lever  </a:t>
            </a:r>
            <a:r>
              <a:rPr lang="da-DK" dirty="0">
                <a:solidFill>
                  <a:srgbClr val="FF0000"/>
                </a:solidFill>
                <a:sym typeface="Wingdings" panose="05000000000000000000" pitchFamily="2" charset="2"/>
              </a:rPr>
              <a:t>kan føre til sekundær hjerte og leversvigt</a:t>
            </a:r>
            <a:endParaRPr lang="da-DK" dirty="0">
              <a:solidFill>
                <a:srgbClr val="FF0000"/>
              </a:solidFill>
            </a:endParaRPr>
          </a:p>
          <a:p>
            <a:pPr marL="0" indent="0">
              <a:lnSpc>
                <a:spcPct val="150000"/>
              </a:lnSpc>
              <a:buNone/>
            </a:pPr>
            <a:endParaRPr lang="da-DK" dirty="0"/>
          </a:p>
        </p:txBody>
      </p:sp>
      <p:pic>
        <p:nvPicPr>
          <p:cNvPr id="17410" name="Picture 2" descr="6.0 Cellepatologi Flashcards | Quizle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05326" y="1516842"/>
            <a:ext cx="4902009" cy="382385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 </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dirty="0"/>
              <a:t>10-15% af danskerne har kronisk nyresvigt</a:t>
            </a:r>
            <a:endParaRPr lang="da-DK" dirty="0"/>
          </a:p>
          <a:p>
            <a:pPr lvl="1">
              <a:lnSpc>
                <a:spcPct val="150000"/>
              </a:lnSpc>
            </a:pPr>
            <a:r>
              <a:rPr lang="da-DK" dirty="0"/>
              <a:t>Få har svært nedsat eller ophørt nyrefunktion</a:t>
            </a:r>
            <a:endParaRPr lang="da-DK" dirty="0"/>
          </a:p>
          <a:p>
            <a:pPr>
              <a:lnSpc>
                <a:spcPct val="150000"/>
              </a:lnSpc>
            </a:pPr>
            <a:r>
              <a:rPr lang="da-DK" b="1" dirty="0">
                <a:solidFill>
                  <a:srgbClr val="FF0000"/>
                </a:solidFill>
              </a:rPr>
              <a:t>Årsager </a:t>
            </a:r>
            <a:endParaRPr lang="da-DK" b="1" dirty="0">
              <a:solidFill>
                <a:srgbClr val="FF0000"/>
              </a:solidFill>
            </a:endParaRPr>
          </a:p>
          <a:p>
            <a:pPr lvl="1">
              <a:lnSpc>
                <a:spcPct val="150000"/>
              </a:lnSpc>
            </a:pPr>
            <a:r>
              <a:rPr lang="da-DK" dirty="0">
                <a:solidFill>
                  <a:srgbClr val="FF0000"/>
                </a:solidFill>
              </a:rPr>
              <a:t>Åreforkalkning</a:t>
            </a:r>
            <a:endParaRPr lang="da-DK" dirty="0">
              <a:solidFill>
                <a:srgbClr val="FF0000"/>
              </a:solidFill>
            </a:endParaRPr>
          </a:p>
          <a:p>
            <a:pPr lvl="1">
              <a:lnSpc>
                <a:spcPct val="150000"/>
              </a:lnSpc>
            </a:pPr>
            <a:r>
              <a:rPr lang="da-DK" dirty="0">
                <a:solidFill>
                  <a:srgbClr val="FF0000"/>
                </a:solidFill>
              </a:rPr>
              <a:t>Hypertension</a:t>
            </a:r>
            <a:endParaRPr lang="da-DK" dirty="0">
              <a:solidFill>
                <a:srgbClr val="FF0000"/>
              </a:solidFill>
            </a:endParaRPr>
          </a:p>
          <a:p>
            <a:pPr lvl="1">
              <a:lnSpc>
                <a:spcPct val="150000"/>
              </a:lnSpc>
            </a:pPr>
            <a:r>
              <a:rPr lang="da-DK" dirty="0">
                <a:solidFill>
                  <a:srgbClr val="FF0000"/>
                </a:solidFill>
              </a:rPr>
              <a:t>Diabetes </a:t>
            </a:r>
            <a:endParaRPr lang="da-DK" dirty="0">
              <a:solidFill>
                <a:srgbClr val="FF0000"/>
              </a:solidFill>
            </a:endParaRPr>
          </a:p>
          <a:p>
            <a:pPr lvl="1">
              <a:lnSpc>
                <a:spcPct val="150000"/>
              </a:lnSpc>
            </a:pPr>
            <a:r>
              <a:rPr lang="da-DK" dirty="0">
                <a:solidFill>
                  <a:srgbClr val="FF0000"/>
                </a:solidFill>
              </a:rPr>
              <a:t>Infektioner </a:t>
            </a:r>
            <a:endParaRPr lang="da-DK" dirty="0">
              <a:solidFill>
                <a:srgbClr val="FF0000"/>
              </a:solidFill>
            </a:endParaRPr>
          </a:p>
          <a:p>
            <a:pPr>
              <a:lnSpc>
                <a:spcPct val="150000"/>
              </a:lnSpc>
            </a:pPr>
            <a:r>
              <a:rPr lang="da-DK" dirty="0"/>
              <a:t>Akut nyresvigt kan ende i kronisk nyresvigt</a:t>
            </a:r>
            <a:endParaRPr lang="da-DK" dirty="0"/>
          </a:p>
          <a:p>
            <a:pPr lvl="1">
              <a:lnSpc>
                <a:spcPct val="150000"/>
              </a:lnSpc>
            </a:pPr>
            <a:r>
              <a:rPr lang="da-DK" dirty="0"/>
              <a:t>Ødelagte nefroner </a:t>
            </a:r>
            <a:r>
              <a:rPr lang="da-DK" dirty="0">
                <a:sym typeface="Wingdings" panose="05000000000000000000" pitchFamily="2" charset="2"/>
              </a:rPr>
              <a:t></a:t>
            </a:r>
            <a:r>
              <a:rPr lang="da-DK" dirty="0"/>
              <a:t> </a:t>
            </a:r>
            <a:r>
              <a:rPr lang="da-DK" dirty="0" err="1"/>
              <a:t>glomerulær</a:t>
            </a:r>
            <a:r>
              <a:rPr lang="da-DK" dirty="0"/>
              <a:t> hypertension </a:t>
            </a:r>
            <a:r>
              <a:rPr lang="da-DK" dirty="0">
                <a:sym typeface="Wingdings" panose="05000000000000000000" pitchFamily="2" charset="2"/>
              </a:rPr>
              <a:t></a:t>
            </a:r>
            <a:r>
              <a:rPr lang="da-DK" dirty="0"/>
              <a:t> </a:t>
            </a:r>
            <a:r>
              <a:rPr lang="da-DK" dirty="0" err="1"/>
              <a:t>hyperfiltration</a:t>
            </a:r>
            <a:r>
              <a:rPr lang="da-DK" dirty="0"/>
              <a:t> </a:t>
            </a:r>
            <a:r>
              <a:rPr lang="da-DK" dirty="0">
                <a:sym typeface="Wingdings" panose="05000000000000000000" pitchFamily="2" charset="2"/>
              </a:rPr>
              <a:t></a:t>
            </a:r>
            <a:r>
              <a:rPr lang="da-DK" dirty="0"/>
              <a:t> </a:t>
            </a:r>
            <a:r>
              <a:rPr lang="da-DK" dirty="0" err="1"/>
              <a:t>proteinuri</a:t>
            </a:r>
            <a:r>
              <a:rPr lang="da-DK" dirty="0"/>
              <a:t> </a:t>
            </a:r>
            <a:r>
              <a:rPr lang="da-DK" dirty="0">
                <a:sym typeface="Wingdings" panose="05000000000000000000" pitchFamily="2" charset="2"/>
              </a:rPr>
              <a:t> </a:t>
            </a:r>
            <a:r>
              <a:rPr lang="da-DK" dirty="0"/>
              <a:t>yderligere nyreskade</a:t>
            </a:r>
            <a:endParaRPr lang="da-DK" dirty="0"/>
          </a:p>
          <a:p>
            <a:endParaRPr lang="da-DK" dirty="0"/>
          </a:p>
        </p:txBody>
      </p:sp>
      <p:pic>
        <p:nvPicPr>
          <p:cNvPr id="1026" name="Picture 2" descr="Forstå din nyresygdom | Baxter nyreplej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18045" y="365125"/>
            <a:ext cx="4476750" cy="4476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 </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pic>
        <p:nvPicPr>
          <p:cNvPr id="9" name="Billede 3"/>
          <p:cNvPicPr>
            <a:picLocks noChangeAspect="1"/>
          </p:cNvPicPr>
          <p:nvPr/>
        </p:nvPicPr>
        <p:blipFill>
          <a:blip r:embed="rId1"/>
          <a:stretch>
            <a:fillRect/>
          </a:stretch>
        </p:blipFill>
        <p:spPr>
          <a:xfrm>
            <a:off x="1652270" y="1286510"/>
            <a:ext cx="8887460" cy="4999355"/>
          </a:xfrm>
          <a:prstGeom prst="rect">
            <a:avLst/>
          </a:prstGeom>
        </p:spPr>
      </p:pic>
      <p:sp>
        <p:nvSpPr>
          <p:cNvPr id="11" name="Pladsholder til indhold 2"/>
          <p:cNvSpPr>
            <a:spLocks noGrp="1"/>
          </p:cNvSpPr>
          <p:nvPr>
            <p:ph idx="13"/>
          </p:nvPr>
        </p:nvSpPr>
        <p:spPr/>
        <p:txBody>
          <a:bodyPr>
            <a:normAutofit/>
          </a:bodyPr>
          <a:p>
            <a:r>
              <a:rPr lang="en-US" altLang="da-DK" dirty="0"/>
              <a:t>Risikofaktorer</a:t>
            </a:r>
            <a:endParaRPr lang="en-US" altLang="da-DK"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b="1" dirty="0"/>
              <a:t>Symptomer og kliniske fund </a:t>
            </a:r>
            <a:endParaRPr lang="da-DK" b="1" dirty="0"/>
          </a:p>
          <a:p>
            <a:pPr lvl="1">
              <a:lnSpc>
                <a:spcPct val="150000"/>
              </a:lnSpc>
            </a:pPr>
            <a:r>
              <a:rPr lang="da-DK" dirty="0"/>
              <a:t>Afhænger af stadium</a:t>
            </a:r>
            <a:endParaRPr lang="da-DK" dirty="0"/>
          </a:p>
          <a:p>
            <a:pPr lvl="1">
              <a:lnSpc>
                <a:spcPct val="150000"/>
              </a:lnSpc>
            </a:pPr>
            <a:r>
              <a:rPr lang="da-DK" dirty="0">
                <a:solidFill>
                  <a:srgbClr val="FF0000"/>
                </a:solidFill>
              </a:rPr>
              <a:t>”Snigende”</a:t>
            </a:r>
            <a:r>
              <a:rPr lang="da-DK" dirty="0"/>
              <a:t>, udvikler sig i det stille.</a:t>
            </a:r>
            <a:endParaRPr lang="da-DK" dirty="0"/>
          </a:p>
          <a:p>
            <a:pPr lvl="1">
              <a:lnSpc>
                <a:spcPct val="150000"/>
              </a:lnSpc>
            </a:pPr>
            <a:r>
              <a:rPr lang="da-DK" dirty="0">
                <a:solidFill>
                  <a:srgbClr val="FF0000"/>
                </a:solidFill>
              </a:rPr>
              <a:t>1-3 = oftest asymptomatiske</a:t>
            </a:r>
            <a:endParaRPr lang="da-DK" dirty="0">
              <a:solidFill>
                <a:srgbClr val="FF0000"/>
              </a:solidFill>
            </a:endParaRPr>
          </a:p>
          <a:p>
            <a:pPr lvl="1">
              <a:lnSpc>
                <a:spcPct val="150000"/>
              </a:lnSpc>
            </a:pPr>
            <a:r>
              <a:rPr lang="da-DK" dirty="0"/>
              <a:t>Først ved</a:t>
            </a:r>
            <a:r>
              <a:rPr lang="da-DK" dirty="0">
                <a:solidFill>
                  <a:srgbClr val="FF0000"/>
                </a:solidFill>
              </a:rPr>
              <a:t> stadium 4</a:t>
            </a:r>
            <a:r>
              <a:rPr lang="da-DK" dirty="0"/>
              <a:t> ses </a:t>
            </a:r>
            <a:r>
              <a:rPr lang="da-DK" dirty="0">
                <a:solidFill>
                  <a:srgbClr val="FF0000"/>
                </a:solidFill>
              </a:rPr>
              <a:t>specifikke nyrerelaterede klager</a:t>
            </a:r>
            <a:r>
              <a:rPr lang="en-US" altLang="da-DK" dirty="0">
                <a:solidFill>
                  <a:srgbClr val="FF0000"/>
                </a:solidFill>
              </a:rPr>
              <a:t>:</a:t>
            </a:r>
            <a:endParaRPr lang="da-DK" dirty="0"/>
          </a:p>
          <a:p>
            <a:pPr lvl="2">
              <a:lnSpc>
                <a:spcPct val="150000"/>
              </a:lnSpc>
            </a:pPr>
            <a:r>
              <a:rPr lang="da-DK" dirty="0"/>
              <a:t>Nedsat appetit</a:t>
            </a:r>
            <a:endParaRPr lang="da-DK" dirty="0"/>
          </a:p>
          <a:p>
            <a:pPr lvl="2">
              <a:lnSpc>
                <a:spcPct val="150000"/>
              </a:lnSpc>
            </a:pPr>
            <a:r>
              <a:rPr lang="da-DK" dirty="0"/>
              <a:t>Hudkløe</a:t>
            </a:r>
            <a:endParaRPr lang="da-DK" dirty="0"/>
          </a:p>
          <a:p>
            <a:pPr lvl="2">
              <a:lnSpc>
                <a:spcPct val="150000"/>
              </a:lnSpc>
            </a:pPr>
            <a:r>
              <a:rPr lang="da-DK" dirty="0"/>
              <a:t>Ødemer</a:t>
            </a:r>
            <a:endParaRPr lang="da-DK" dirty="0"/>
          </a:p>
          <a:p>
            <a:pPr lvl="2">
              <a:lnSpc>
                <a:spcPct val="150000"/>
              </a:lnSpc>
            </a:pPr>
            <a:r>
              <a:rPr lang="da-DK" dirty="0"/>
              <a:t>Mundtørhed, dårlig smag og tørst </a:t>
            </a:r>
            <a:endParaRPr lang="da-DK" dirty="0"/>
          </a:p>
          <a:p>
            <a:pPr lvl="2">
              <a:lnSpc>
                <a:spcPct val="150000"/>
              </a:lnSpc>
            </a:pPr>
            <a:r>
              <a:rPr lang="en-US" altLang="da-DK" dirty="0"/>
              <a:t>Og virkelig meget mere.</a:t>
            </a:r>
            <a:endParaRPr lang="da-DK" dirty="0"/>
          </a:p>
          <a:p>
            <a:pPr lvl="1">
              <a:lnSpc>
                <a:spcPct val="150000"/>
              </a:lnSpc>
            </a:pPr>
            <a:r>
              <a:rPr lang="da-DK" dirty="0">
                <a:solidFill>
                  <a:srgbClr val="FF0000"/>
                </a:solidFill>
              </a:rPr>
              <a:t>Over 80% vil have forhøjet blodtryk</a:t>
            </a:r>
            <a:endParaRPr lang="da-DK" dirty="0">
              <a:solidFill>
                <a:srgbClr val="FF0000"/>
              </a:solidFill>
            </a:endParaRPr>
          </a:p>
        </p:txBody>
      </p:sp>
      <p:pic>
        <p:nvPicPr>
          <p:cNvPr id="4" name="Billede 3"/>
          <p:cNvPicPr>
            <a:picLocks noChangeAspect="1"/>
          </p:cNvPicPr>
          <p:nvPr/>
        </p:nvPicPr>
        <p:blipFill>
          <a:blip r:embed="rId1"/>
          <a:stretch>
            <a:fillRect/>
          </a:stretch>
        </p:blipFill>
        <p:spPr>
          <a:xfrm>
            <a:off x="7319645" y="744220"/>
            <a:ext cx="4351655" cy="5525135"/>
          </a:xfrm>
          <a:prstGeom prst="rect">
            <a:avLst/>
          </a:prstGeom>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20000"/>
              </a:lnSpc>
            </a:pPr>
            <a:r>
              <a:rPr lang="da-DK" b="1" dirty="0">
                <a:solidFill>
                  <a:srgbClr val="FF0000"/>
                </a:solidFill>
              </a:rPr>
              <a:t>Diagnose = blodprøve</a:t>
            </a:r>
            <a:r>
              <a:rPr lang="da-DK" dirty="0">
                <a:solidFill>
                  <a:srgbClr val="FF0000"/>
                </a:solidFill>
              </a:rPr>
              <a:t> </a:t>
            </a:r>
            <a:endParaRPr lang="da-DK" dirty="0">
              <a:solidFill>
                <a:srgbClr val="FF0000"/>
              </a:solidFill>
            </a:endParaRPr>
          </a:p>
          <a:p>
            <a:pPr lvl="1">
              <a:lnSpc>
                <a:spcPct val="120000"/>
              </a:lnSpc>
            </a:pPr>
            <a:r>
              <a:rPr lang="da-DK" dirty="0" err="1">
                <a:solidFill>
                  <a:srgbClr val="FF0000"/>
                </a:solidFill>
              </a:rPr>
              <a:t>eGFR</a:t>
            </a:r>
            <a:endParaRPr lang="da-DK" dirty="0">
              <a:solidFill>
                <a:srgbClr val="FF0000"/>
              </a:solidFill>
            </a:endParaRPr>
          </a:p>
          <a:p>
            <a:pPr lvl="1">
              <a:lnSpc>
                <a:spcPct val="120000"/>
              </a:lnSpc>
            </a:pPr>
            <a:r>
              <a:rPr lang="da-DK" dirty="0" err="1">
                <a:solidFill>
                  <a:srgbClr val="FF0000"/>
                </a:solidFill>
              </a:rPr>
              <a:t>Kreatinin</a:t>
            </a:r>
            <a:r>
              <a:rPr lang="da-DK" dirty="0">
                <a:solidFill>
                  <a:srgbClr val="FF0000"/>
                </a:solidFill>
              </a:rPr>
              <a:t> </a:t>
            </a:r>
            <a:endParaRPr lang="da-DK" dirty="0">
              <a:solidFill>
                <a:srgbClr val="FF0000"/>
              </a:solidFill>
            </a:endParaRPr>
          </a:p>
          <a:p>
            <a:pPr>
              <a:lnSpc>
                <a:spcPct val="120000"/>
              </a:lnSpc>
            </a:pPr>
            <a:r>
              <a:rPr lang="da-DK" b="1" dirty="0"/>
              <a:t>Opfølgning = blodprøver </a:t>
            </a:r>
            <a:endParaRPr lang="da-DK" b="1" dirty="0"/>
          </a:p>
          <a:p>
            <a:pPr>
              <a:lnSpc>
                <a:spcPct val="120000"/>
              </a:lnSpc>
            </a:pPr>
            <a:r>
              <a:rPr lang="da-DK" b="1" dirty="0"/>
              <a:t>Behandling </a:t>
            </a:r>
            <a:endParaRPr lang="da-DK" b="1" dirty="0"/>
          </a:p>
          <a:p>
            <a:pPr lvl="1">
              <a:lnSpc>
                <a:spcPct val="120000"/>
              </a:lnSpc>
            </a:pPr>
            <a:r>
              <a:rPr lang="da-DK" dirty="0" err="1">
                <a:solidFill>
                  <a:srgbClr val="FF0000"/>
                </a:solidFill>
              </a:rPr>
              <a:t>Antihypertensiva</a:t>
            </a:r>
            <a:r>
              <a:rPr lang="da-DK" dirty="0">
                <a:solidFill>
                  <a:srgbClr val="FF0000"/>
                </a:solidFill>
              </a:rPr>
              <a:t> (ACE)</a:t>
            </a:r>
            <a:endParaRPr lang="da-DK" dirty="0">
              <a:solidFill>
                <a:srgbClr val="FF0000"/>
              </a:solidFill>
            </a:endParaRPr>
          </a:p>
          <a:p>
            <a:pPr lvl="1">
              <a:lnSpc>
                <a:spcPct val="120000"/>
              </a:lnSpc>
            </a:pPr>
            <a:r>
              <a:rPr lang="da-DK" dirty="0">
                <a:solidFill>
                  <a:srgbClr val="FF0000"/>
                </a:solidFill>
              </a:rPr>
              <a:t>Kardiovaskulær risikoreduktion</a:t>
            </a:r>
            <a:endParaRPr lang="da-DK" dirty="0">
              <a:solidFill>
                <a:srgbClr val="FF0000"/>
              </a:solidFill>
            </a:endParaRPr>
          </a:p>
          <a:p>
            <a:pPr lvl="1">
              <a:lnSpc>
                <a:spcPct val="120000"/>
              </a:lnSpc>
            </a:pPr>
            <a:r>
              <a:rPr lang="da-DK" dirty="0">
                <a:solidFill>
                  <a:srgbClr val="FF0000"/>
                </a:solidFill>
              </a:rPr>
              <a:t>KRAM</a:t>
            </a:r>
            <a:endParaRPr lang="da-DK" dirty="0">
              <a:solidFill>
                <a:srgbClr val="FF0000"/>
              </a:solidFill>
            </a:endParaRPr>
          </a:p>
          <a:p>
            <a:pPr>
              <a:lnSpc>
                <a:spcPct val="120000"/>
              </a:lnSpc>
            </a:pPr>
            <a:r>
              <a:rPr lang="da-DK" dirty="0"/>
              <a:t>Uræmibehandling og anæmibehandling</a:t>
            </a:r>
            <a:endParaRPr lang="da-DK" dirty="0"/>
          </a:p>
          <a:p>
            <a:pPr lvl="1">
              <a:lnSpc>
                <a:spcPct val="120000"/>
              </a:lnSpc>
            </a:pPr>
            <a:r>
              <a:rPr lang="da-DK" dirty="0"/>
              <a:t>Diæt ”fattig” på kalium og fosfat</a:t>
            </a:r>
            <a:endParaRPr lang="da-DK" dirty="0"/>
          </a:p>
          <a:p>
            <a:pPr>
              <a:lnSpc>
                <a:spcPct val="90000"/>
              </a:lnSpc>
            </a:pPr>
            <a:endParaRPr lang="da-DK" dirty="0"/>
          </a:p>
          <a:p>
            <a:endParaRPr lang="da-DK" dirty="0"/>
          </a:p>
        </p:txBody>
      </p:sp>
      <p:pic>
        <p:nvPicPr>
          <p:cNvPr id="18434" name="Picture 2" descr="Explaining Your Kidney Test Results: A Tool for Clinical Use - NID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52864" y="1523268"/>
            <a:ext cx="6339136" cy="381146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nyresygdom</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dirty="0"/>
              <a:t>Ubehandlet kan et nyresvigt progrediere med et fald i GFR på ca. 10 ml/min/år </a:t>
            </a:r>
            <a:endParaRPr lang="da-DK" dirty="0"/>
          </a:p>
          <a:p>
            <a:pPr>
              <a:lnSpc>
                <a:spcPct val="150000"/>
              </a:lnSpc>
            </a:pPr>
            <a:r>
              <a:rPr lang="da-DK" dirty="0"/>
              <a:t>Dvs. hvis udgangspunktet er normal nyrefunktion, kan man få terminalt nyresvigt på under 10 år! </a:t>
            </a:r>
            <a:endParaRPr lang="da-DK" dirty="0"/>
          </a:p>
          <a:p>
            <a:pPr>
              <a:lnSpc>
                <a:spcPct val="150000"/>
              </a:lnSpc>
            </a:pPr>
            <a:r>
              <a:rPr lang="da-DK" dirty="0"/>
              <a:t>Med behandling kan dette reduceres til 2-3 ml/min/år</a:t>
            </a:r>
            <a:endParaRPr lang="da-DK" dirty="0"/>
          </a:p>
          <a:p>
            <a:endParaRPr lang="da-DK" dirty="0"/>
          </a:p>
        </p:txBody>
      </p:sp>
      <p:pic>
        <p:nvPicPr>
          <p:cNvPr id="4" name="Billede 3"/>
          <p:cNvPicPr>
            <a:picLocks noChangeAspect="1"/>
          </p:cNvPicPr>
          <p:nvPr/>
        </p:nvPicPr>
        <p:blipFill>
          <a:blip r:embed="rId1"/>
          <a:stretch>
            <a:fillRect/>
          </a:stretch>
        </p:blipFill>
        <p:spPr>
          <a:xfrm>
            <a:off x="1654383" y="3258365"/>
            <a:ext cx="8870533" cy="2621735"/>
          </a:xfrm>
          <a:prstGeom prst="rect">
            <a:avLst/>
          </a:prstGeom>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5781040" cy="5892800"/>
          </a:xfrm>
        </p:spPr>
        <p:txBody>
          <a:bodyPr>
            <a:normAutofit/>
          </a:bodyPr>
          <a:lstStyle/>
          <a:p>
            <a:pPr>
              <a:lnSpc>
                <a:spcPct val="150000"/>
              </a:lnSpc>
            </a:pPr>
            <a:r>
              <a:rPr lang="da-DK" b="1" dirty="0"/>
              <a:t>Terminalt nyresvigt = grad 5</a:t>
            </a:r>
            <a:endParaRPr lang="da-DK" b="1" dirty="0"/>
          </a:p>
          <a:p>
            <a:pPr lvl="1">
              <a:lnSpc>
                <a:spcPct val="150000"/>
              </a:lnSpc>
            </a:pPr>
            <a:r>
              <a:rPr lang="da-DK" dirty="0"/>
              <a:t>Øget blødningstendens </a:t>
            </a:r>
            <a:endParaRPr lang="da-DK" dirty="0"/>
          </a:p>
          <a:p>
            <a:pPr lvl="1">
              <a:lnSpc>
                <a:spcPct val="150000"/>
              </a:lnSpc>
            </a:pPr>
            <a:r>
              <a:rPr lang="da-DK" dirty="0"/>
              <a:t>Immunsuppression </a:t>
            </a:r>
            <a:endParaRPr lang="da-DK" dirty="0"/>
          </a:p>
          <a:p>
            <a:r>
              <a:rPr lang="da-DK" b="1" dirty="0"/>
              <a:t>Behandling</a:t>
            </a:r>
            <a:endParaRPr lang="da-DK" b="1" dirty="0"/>
          </a:p>
          <a:p>
            <a:pPr lvl="1">
              <a:lnSpc>
                <a:spcPct val="150000"/>
              </a:lnSpc>
            </a:pPr>
            <a:r>
              <a:rPr lang="da-DK" dirty="0">
                <a:solidFill>
                  <a:srgbClr val="FF0000"/>
                </a:solidFill>
              </a:rPr>
              <a:t>Dialyse</a:t>
            </a:r>
            <a:endParaRPr lang="da-DK" dirty="0">
              <a:solidFill>
                <a:srgbClr val="FF0000"/>
              </a:solidFill>
            </a:endParaRPr>
          </a:p>
          <a:p>
            <a:pPr lvl="1">
              <a:lnSpc>
                <a:spcPct val="150000"/>
              </a:lnSpc>
            </a:pPr>
            <a:r>
              <a:rPr lang="da-DK" dirty="0">
                <a:solidFill>
                  <a:srgbClr val="FF0000"/>
                </a:solidFill>
              </a:rPr>
              <a:t>Transplantation</a:t>
            </a:r>
            <a:endParaRPr lang="da-DK" dirty="0">
              <a:solidFill>
                <a:srgbClr val="FF0000"/>
              </a:solidFill>
            </a:endParaRPr>
          </a:p>
          <a:p>
            <a:r>
              <a:rPr lang="da-DK" dirty="0"/>
              <a:t>Nyren har mistet sin evne til at filtrere </a:t>
            </a:r>
            <a:r>
              <a:rPr lang="da-DK" dirty="0">
                <a:sym typeface="Wingdings" panose="05000000000000000000" pitchFamily="2" charset="2"/>
              </a:rPr>
              <a:t> D</a:t>
            </a:r>
            <a:r>
              <a:rPr lang="da-DK" dirty="0"/>
              <a:t>ialyse x flere om ugen</a:t>
            </a:r>
            <a:endParaRPr lang="da-DK" dirty="0"/>
          </a:p>
          <a:p>
            <a:r>
              <a:rPr lang="da-DK" dirty="0">
                <a:solidFill>
                  <a:srgbClr val="FF0000"/>
                </a:solidFill>
              </a:rPr>
              <a:t>Ingen dialyse = død </a:t>
            </a:r>
            <a:endParaRPr lang="da-DK" dirty="0">
              <a:solidFill>
                <a:srgbClr val="FF0000"/>
              </a:solidFill>
            </a:endParaRPr>
          </a:p>
          <a:p>
            <a:endParaRPr lang="da-DK" dirty="0"/>
          </a:p>
        </p:txBody>
      </p:sp>
      <p:pic>
        <p:nvPicPr>
          <p:cNvPr id="20482" name="Picture 2" descr="Can kidney stones cause kidney failure or damage? - KidneyStoners.or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6922" y="1400175"/>
            <a:ext cx="3916878" cy="391687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Dialyse</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20000"/>
              </a:lnSpc>
            </a:pPr>
            <a:r>
              <a:rPr lang="da-DK" sz="1800" b="1" dirty="0"/>
              <a:t>Hæmodialyse</a:t>
            </a:r>
            <a:r>
              <a:rPr lang="da-DK" sz="1800" dirty="0"/>
              <a:t> </a:t>
            </a:r>
            <a:endParaRPr lang="da-DK" sz="1800" dirty="0"/>
          </a:p>
          <a:p>
            <a:pPr lvl="1">
              <a:lnSpc>
                <a:spcPct val="120000"/>
              </a:lnSpc>
            </a:pPr>
            <a:r>
              <a:rPr lang="da-DK" sz="1600" dirty="0">
                <a:solidFill>
                  <a:srgbClr val="FF0000"/>
                </a:solidFill>
              </a:rPr>
              <a:t>Typisk x3 ugentligt á fire timer per gang</a:t>
            </a:r>
            <a:endParaRPr lang="da-DK" sz="1600" dirty="0">
              <a:solidFill>
                <a:srgbClr val="FF0000"/>
              </a:solidFill>
            </a:endParaRPr>
          </a:p>
          <a:p>
            <a:pPr lvl="1">
              <a:lnSpc>
                <a:spcPct val="120000"/>
              </a:lnSpc>
            </a:pPr>
            <a:r>
              <a:rPr lang="da-DK" sz="1600" dirty="0"/>
              <a:t>Fistel i armen, blod tappes fra kroppen og føres gennem et filter og herefter tilbage i kroppen </a:t>
            </a:r>
            <a:endParaRPr lang="da-DK" sz="1600" dirty="0"/>
          </a:p>
          <a:p>
            <a:pPr>
              <a:lnSpc>
                <a:spcPct val="120000"/>
              </a:lnSpc>
            </a:pPr>
            <a:r>
              <a:rPr lang="da-DK" sz="1800" b="1" dirty="0" err="1"/>
              <a:t>Peritonealdialyse</a:t>
            </a:r>
            <a:r>
              <a:rPr lang="da-DK" sz="1800" dirty="0"/>
              <a:t> </a:t>
            </a:r>
            <a:endParaRPr lang="da-DK" sz="1800" dirty="0"/>
          </a:p>
          <a:p>
            <a:pPr lvl="1">
              <a:lnSpc>
                <a:spcPct val="120000"/>
              </a:lnSpc>
            </a:pPr>
            <a:r>
              <a:rPr lang="da-DK" sz="1600" dirty="0"/>
              <a:t>Foregår typisk i hjemmet (mere fleksibelt, men er knap så effektivt) </a:t>
            </a:r>
            <a:endParaRPr lang="da-DK" sz="1600" dirty="0"/>
          </a:p>
          <a:p>
            <a:pPr lvl="1">
              <a:lnSpc>
                <a:spcPct val="120000"/>
              </a:lnSpc>
            </a:pPr>
            <a:r>
              <a:rPr lang="da-DK" sz="1600" dirty="0"/>
              <a:t>Permanent kateter i maven, så væske (cirka 2 l) kan indgives i bughulen</a:t>
            </a:r>
            <a:endParaRPr lang="da-DK" sz="1600" dirty="0"/>
          </a:p>
          <a:p>
            <a:pPr lvl="1">
              <a:lnSpc>
                <a:spcPct val="120000"/>
              </a:lnSpc>
            </a:pPr>
            <a:r>
              <a:rPr lang="da-DK" sz="1600" dirty="0"/>
              <a:t>Affaldsstoffer diffunderer over i væsken </a:t>
            </a:r>
            <a:endParaRPr lang="da-DK" sz="1600" dirty="0"/>
          </a:p>
          <a:p>
            <a:pPr lvl="1">
              <a:lnSpc>
                <a:spcPct val="120000"/>
              </a:lnSpc>
            </a:pPr>
            <a:r>
              <a:rPr lang="da-DK" sz="1600" dirty="0"/>
              <a:t>Efter nogle timer tappes væsken ud igen </a:t>
            </a:r>
            <a:endParaRPr lang="da-DK" sz="1600" dirty="0"/>
          </a:p>
          <a:p>
            <a:pPr>
              <a:lnSpc>
                <a:spcPct val="120000"/>
              </a:lnSpc>
            </a:pPr>
            <a:r>
              <a:rPr lang="da-DK" sz="1800" dirty="0"/>
              <a:t>Dialyse er</a:t>
            </a:r>
            <a:r>
              <a:rPr lang="da-DK" sz="1800" u="sng" dirty="0"/>
              <a:t> ikke </a:t>
            </a:r>
            <a:r>
              <a:rPr lang="da-DK" sz="1800" dirty="0"/>
              <a:t>en livsvarig løsning!</a:t>
            </a:r>
            <a:endParaRPr lang="da-DK" sz="1800" dirty="0"/>
          </a:p>
          <a:p>
            <a:pPr>
              <a:lnSpc>
                <a:spcPct val="120000"/>
              </a:lnSpc>
            </a:pPr>
            <a:r>
              <a:rPr lang="da-DK" sz="1800" dirty="0">
                <a:solidFill>
                  <a:srgbClr val="FF0000"/>
                </a:solidFill>
              </a:rPr>
              <a:t>Patienterne skal have en nyretransplantation hvis muligt</a:t>
            </a:r>
            <a:endParaRPr lang="da-DK" sz="1800" dirty="0">
              <a:solidFill>
                <a:srgbClr val="FF0000"/>
              </a:solidFill>
            </a:endParaRPr>
          </a:p>
          <a:p>
            <a:pPr>
              <a:lnSpc>
                <a:spcPct val="120000"/>
              </a:lnSpc>
            </a:pPr>
            <a:r>
              <a:rPr lang="da-DK" sz="1800" dirty="0"/>
              <a:t>Samfundsøkonomisk meget dyrt </a:t>
            </a:r>
            <a:endParaRPr lang="da-DK" sz="1800" dirty="0"/>
          </a:p>
        </p:txBody>
      </p:sp>
      <p:pic>
        <p:nvPicPr>
          <p:cNvPr id="23554" name="Picture 2" descr="Hæmodialys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55110" y="1108363"/>
            <a:ext cx="3506262" cy="526897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Real </a:t>
            </a:r>
            <a:r>
              <a:rPr lang="da-DK" dirty="0" err="1"/>
              <a:t>life</a:t>
            </a:r>
            <a:r>
              <a:rPr lang="da-DK" dirty="0"/>
              <a:t> case fra praksis</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marL="0" indent="0">
              <a:buNone/>
            </a:pPr>
            <a:endParaRPr lang="da-DK" dirty="0"/>
          </a:p>
          <a:p>
            <a:r>
              <a:rPr lang="da-DK" dirty="0"/>
              <a:t>Forældre og næsten 9-årig pige kommer til læge fordi pigen har ufrivillig natlig vandladning (</a:t>
            </a:r>
            <a:r>
              <a:rPr lang="da-DK" dirty="0" err="1"/>
              <a:t>vådlægger</a:t>
            </a:r>
            <a:r>
              <a:rPr lang="da-DK" dirty="0"/>
              <a:t>) </a:t>
            </a:r>
            <a:endParaRPr lang="da-DK" dirty="0"/>
          </a:p>
          <a:p>
            <a:pPr lvl="1"/>
            <a:r>
              <a:rPr lang="da-DK" dirty="0"/>
              <a:t>Hvad tænker i om det? Er det normalt? </a:t>
            </a:r>
            <a:endParaRPr lang="da-DK" dirty="0"/>
          </a:p>
          <a:p>
            <a:r>
              <a:rPr lang="da-DK" dirty="0"/>
              <a:t>De beskriver at hun er meget træt. De mener hun er træt fordi nattesøvnen bliver forstyrret af vandladningen. </a:t>
            </a:r>
            <a:endParaRPr lang="da-DK" dirty="0"/>
          </a:p>
          <a:p>
            <a:pPr lvl="1"/>
            <a:r>
              <a:rPr lang="da-DK" dirty="0"/>
              <a:t>Hvad tænker i om det? </a:t>
            </a:r>
            <a:endParaRPr lang="da-DK" dirty="0"/>
          </a:p>
          <a:p>
            <a:r>
              <a:rPr lang="da-DK" dirty="0"/>
              <a:t>Hvad skal vi mistænke? Og hvad er vigtigt at undersøge? </a:t>
            </a:r>
            <a:endParaRPr lang="da-DK" dirty="0"/>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2" descr="Peritoneal Dialysis - Michigan Kidney Consultants, P.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180" y="250542"/>
            <a:ext cx="9540240" cy="635691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1</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p:txBody>
          <a:bodyPr/>
          <a:lstStyle/>
          <a:p>
            <a:r>
              <a:rPr lang="da-DK" dirty="0"/>
              <a:t>82 årig kvinde indlægges med pneumoni. Hun er kendt med hypertension og artrose. Aktuelt i behandling med ACE-hæmmer, </a:t>
            </a:r>
            <a:r>
              <a:rPr lang="da-DK" dirty="0" err="1"/>
              <a:t>diuretika</a:t>
            </a:r>
            <a:r>
              <a:rPr lang="da-DK" dirty="0"/>
              <a:t>, og tager selv håndkøbsmedicin mod smerter</a:t>
            </a:r>
            <a:endParaRPr lang="da-DK" dirty="0"/>
          </a:p>
          <a:p>
            <a:r>
              <a:rPr lang="da-DK" dirty="0"/>
              <a:t>Aktuelt tiltagende konfus gennem de sidste 12 timer. Drikker sparsomt. </a:t>
            </a:r>
            <a:r>
              <a:rPr lang="da-DK" dirty="0" err="1"/>
              <a:t>Oliguri</a:t>
            </a:r>
            <a:r>
              <a:rPr lang="da-DK" dirty="0"/>
              <a:t> og kvalme. </a:t>
            </a:r>
            <a:endParaRPr lang="da-DK" dirty="0"/>
          </a:p>
          <a:p>
            <a:r>
              <a:rPr lang="da-DK" dirty="0"/>
              <a:t>Hvad mistænker I der er galt?</a:t>
            </a:r>
            <a:endParaRPr lang="da-DK" dirty="0"/>
          </a:p>
          <a:p>
            <a:pPr lvl="1"/>
            <a:r>
              <a:rPr lang="da-DK" dirty="0"/>
              <a:t>Hvilke risikofaktorer er der hos denne patient?</a:t>
            </a:r>
            <a:endParaRPr lang="da-DK" dirty="0"/>
          </a:p>
          <a:p>
            <a:pPr lvl="1"/>
            <a:r>
              <a:rPr lang="da-DK" dirty="0"/>
              <a:t>Hvilke prøver/undersøgelser vil I ordinere?</a:t>
            </a:r>
            <a:endParaRPr lang="da-DK" dirty="0"/>
          </a:p>
          <a:p>
            <a:pPr lvl="1"/>
            <a:r>
              <a:rPr lang="da-DK" dirty="0"/>
              <a:t>Hvad er behandlingen?</a:t>
            </a:r>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1</a:t>
            </a:r>
            <a:r>
              <a:rPr lang="en-US" altLang="da-DK" dirty="0"/>
              <a:t> - Diskussion</a:t>
            </a:r>
            <a:endParaRPr lang="en-US" alt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a:xfrm>
            <a:off x="325120" y="538480"/>
            <a:ext cx="11520170" cy="5892800"/>
          </a:xfrm>
        </p:spPr>
        <p:txBody>
          <a:bodyPr>
            <a:normAutofit/>
          </a:bodyPr>
          <a:lstStyle/>
          <a:p>
            <a:pPr>
              <a:lnSpc>
                <a:spcPct val="150000"/>
              </a:lnSpc>
            </a:pPr>
            <a:r>
              <a:rPr lang="en-US">
                <a:sym typeface="+mn-ea"/>
              </a:rPr>
              <a:t>1. Hvad er galt?</a:t>
            </a:r>
            <a:endParaRPr lang="en-US"/>
          </a:p>
          <a:p>
            <a:pPr lvl="1">
              <a:lnSpc>
                <a:spcPct val="150000"/>
              </a:lnSpc>
            </a:pPr>
            <a:r>
              <a:rPr lang="en-US" sz="1440">
                <a:sym typeface="+mn-ea"/>
              </a:rPr>
              <a:t>Akut nyresvigt (AKI), sandsynligvis prærenal på grund af dehydrering. </a:t>
            </a:r>
            <a:endParaRPr lang="en-US" sz="1440">
              <a:sym typeface="+mn-ea"/>
            </a:endParaRPr>
          </a:p>
          <a:p>
            <a:pPr lvl="2">
              <a:lnSpc>
                <a:spcPct val="150000"/>
              </a:lnSpc>
            </a:pPr>
            <a:r>
              <a:rPr lang="en-US" sz="1280"/>
              <a:t>Pt’s risikofaktorer samt symptomer i form af oliguri, kvalme og konfusion understøtter dette.</a:t>
            </a:r>
            <a:endParaRPr lang="en-US" sz="1280"/>
          </a:p>
          <a:p>
            <a:pPr lvl="2">
              <a:lnSpc>
                <a:spcPct val="150000"/>
              </a:lnSpc>
            </a:pPr>
            <a:r>
              <a:rPr lang="en-US" sz="1280">
                <a:sym typeface="+mn-ea"/>
              </a:rPr>
              <a:t>Konfusionen kan skyldes uræmi, elektrolytforstyrrelser (f.eks. hypernatriæmi eller hyperkaliæmi) eller systemisk infektion (sepsis sekundær til pneumoni). </a:t>
            </a:r>
            <a:endParaRPr lang="en-US" sz="1280">
              <a:sym typeface="+mn-ea"/>
            </a:endParaRPr>
          </a:p>
          <a:p>
            <a:pPr>
              <a:lnSpc>
                <a:spcPct val="150000"/>
              </a:lnSpc>
            </a:pPr>
            <a:r>
              <a:rPr lang="en-US">
                <a:sym typeface="+mn-ea"/>
              </a:rPr>
              <a:t>2. Hvilke risikofaktorer hos denne patient?</a:t>
            </a:r>
            <a:endParaRPr lang="en-US"/>
          </a:p>
          <a:p>
            <a:pPr lvl="1">
              <a:lnSpc>
                <a:spcPct val="150000"/>
              </a:lnSpc>
            </a:pPr>
            <a:r>
              <a:rPr lang="en-US" sz="1440">
                <a:sym typeface="+mn-ea"/>
              </a:rPr>
              <a:t>Alder (82 år): Øget risiko for dehydrering og nedsat nyre-reserve.</a:t>
            </a:r>
            <a:endParaRPr lang="en-US" sz="1440"/>
          </a:p>
          <a:p>
            <a:pPr lvl="1">
              <a:lnSpc>
                <a:spcPct val="150000"/>
              </a:lnSpc>
            </a:pPr>
            <a:r>
              <a:rPr lang="en-US" sz="1440">
                <a:sym typeface="+mn-ea"/>
              </a:rPr>
              <a:t>Medicin:</a:t>
            </a:r>
            <a:endParaRPr lang="en-US" sz="1440"/>
          </a:p>
          <a:p>
            <a:pPr lvl="2">
              <a:lnSpc>
                <a:spcPct val="150000"/>
              </a:lnSpc>
            </a:pPr>
            <a:r>
              <a:rPr lang="en-US" sz="1280">
                <a:sym typeface="+mn-ea"/>
              </a:rPr>
              <a:t>Diuretika: Risiko for hypovolæmi og prærenal AKI.</a:t>
            </a:r>
            <a:endParaRPr lang="en-US" sz="1280"/>
          </a:p>
          <a:p>
            <a:pPr lvl="2">
              <a:lnSpc>
                <a:spcPct val="150000"/>
              </a:lnSpc>
            </a:pPr>
            <a:r>
              <a:rPr lang="en-US" sz="1280">
                <a:sym typeface="+mn-ea"/>
              </a:rPr>
              <a:t>ACE-hæmmer: Kan nedsætte nyrefunktionen ved hypovolæmi.</a:t>
            </a:r>
            <a:endParaRPr lang="en-US" sz="1280"/>
          </a:p>
          <a:p>
            <a:pPr lvl="2">
              <a:lnSpc>
                <a:spcPct val="150000"/>
              </a:lnSpc>
            </a:pPr>
            <a:r>
              <a:rPr lang="en-US" sz="1280">
                <a:sym typeface="+mn-ea"/>
              </a:rPr>
              <a:t>NSAID'er (håndkøbsmedicin): Hæmmer renal prostaglandinproduktion → nedsat glomerulær filtration.</a:t>
            </a:r>
            <a:endParaRPr lang="en-US" sz="1280"/>
          </a:p>
          <a:p>
            <a:pPr lvl="1">
              <a:lnSpc>
                <a:spcPct val="150000"/>
              </a:lnSpc>
            </a:pPr>
            <a:r>
              <a:rPr lang="en-US" sz="1440">
                <a:sym typeface="+mn-ea"/>
              </a:rPr>
              <a:t>Hypertension</a:t>
            </a:r>
            <a:endParaRPr lang="en-US" sz="1440"/>
          </a:p>
          <a:p>
            <a:pPr lvl="1">
              <a:lnSpc>
                <a:spcPct val="150000"/>
              </a:lnSpc>
            </a:pPr>
            <a:r>
              <a:rPr lang="en-US" sz="1440">
                <a:sym typeface="+mn-ea"/>
              </a:rPr>
              <a:t>Akut sygdom (pneumoni): </a:t>
            </a:r>
            <a:endParaRPr lang="en-US" sz="1440">
              <a:sym typeface="+mn-ea"/>
            </a:endParaRPr>
          </a:p>
          <a:p>
            <a:pPr lvl="2">
              <a:lnSpc>
                <a:spcPct val="150000"/>
              </a:lnSpc>
            </a:pPr>
            <a:r>
              <a:rPr lang="en-US" sz="1280">
                <a:sym typeface="+mn-ea"/>
              </a:rPr>
              <a:t>Øget væsketab (feber, hyperventilation) og risiko for sepsis.</a:t>
            </a:r>
            <a:endParaRPr lang="en-US" sz="1280"/>
          </a:p>
          <a:p>
            <a:pPr lvl="1">
              <a:lnSpc>
                <a:spcPct val="150000"/>
              </a:lnSpc>
            </a:pPr>
            <a:r>
              <a:rPr lang="en-US" sz="1440">
                <a:sym typeface="+mn-ea"/>
              </a:rPr>
              <a:t>Dårlig væskeindtag: Forværrer dehydrering.</a:t>
            </a:r>
            <a:endParaRPr lang="en-US" sz="1600" dirty="0">
              <a:sym typeface="+mn-ea"/>
            </a:endParaRPr>
          </a:p>
        </p:txBody>
      </p:sp>
      <p:sp>
        <p:nvSpPr>
          <p:cNvPr id="6" name="Date Placeholder 5"/>
          <p:cNvSpPr>
            <a:spLocks noGrp="1"/>
          </p:cNvSpPr>
          <p:nvPr>
            <p:ph type="dt" sz="half" idx="10"/>
          </p:nvPr>
        </p:nvSpPr>
        <p:spPr/>
        <p:txBody>
          <a:bodyPr/>
          <a:p>
            <a:fld id="{760FBDFE-C587-4B4C-A407-44438C67B59E}" type="datetime1">
              <a:rPr lang="en-US" altLang="en-US" smtClean="0"/>
            </a:fld>
            <a:endParaRPr lang="zh-CN" altLang="en-US"/>
          </a:p>
        </p:txBody>
      </p:sp>
      <p:sp>
        <p:nvSpPr>
          <p:cNvPr id="7" name="Slide Number Placeholder 6"/>
          <p:cNvSpPr>
            <a:spLocks noGrp="1"/>
          </p:cNvSpPr>
          <p:nvPr>
            <p:ph type="sldNum" sz="quarter" idx="12"/>
          </p:nvPr>
        </p:nvSpPr>
        <p:spPr/>
        <p:txBody>
          <a:bodyPr/>
          <a:p>
            <a:fld id="{49AE70B2-8BF9-45C0-BB95-33D1B9D3A854}" type="slidenum">
              <a:rPr lang="zh-CN" altLang="en-US" smtClean="0"/>
            </a:fld>
            <a:endParaRPr lang="zh-CN" altLang="en-US"/>
          </a:p>
        </p:txBody>
      </p:sp>
      <p:sp>
        <p:nvSpPr>
          <p:cNvPr id="8" name="Footer Placeholder 7"/>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1</a:t>
            </a:r>
            <a:r>
              <a:rPr lang="en-US" altLang="da-DK" dirty="0"/>
              <a:t> - Diskussion fortsat</a:t>
            </a:r>
            <a:endParaRPr lang="en-US" alt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a:xfrm>
            <a:off x="325120" y="538480"/>
            <a:ext cx="5667375" cy="5892800"/>
          </a:xfrm>
        </p:spPr>
        <p:txBody>
          <a:bodyPr>
            <a:noAutofit/>
          </a:bodyPr>
          <a:lstStyle/>
          <a:p>
            <a:pPr>
              <a:lnSpc>
                <a:spcPct val="130000"/>
              </a:lnSpc>
            </a:pPr>
            <a:r>
              <a:rPr lang="en-US" sz="1400">
                <a:sym typeface="+mn-ea"/>
              </a:rPr>
              <a:t>3. Hvilke prøver/undersøgelser vil I ordinere?</a:t>
            </a:r>
            <a:endParaRPr lang="en-US" sz="1400">
              <a:sym typeface="+mn-ea"/>
            </a:endParaRPr>
          </a:p>
          <a:p>
            <a:pPr lvl="1">
              <a:lnSpc>
                <a:spcPct val="130000"/>
              </a:lnSpc>
            </a:pPr>
            <a:r>
              <a:rPr lang="en-US" sz="1400">
                <a:sym typeface="+mn-ea"/>
              </a:rPr>
              <a:t>Blodprøver:</a:t>
            </a:r>
            <a:endParaRPr lang="en-US" sz="1400"/>
          </a:p>
          <a:p>
            <a:pPr lvl="2">
              <a:lnSpc>
                <a:spcPct val="130000"/>
              </a:lnSpc>
            </a:pPr>
            <a:r>
              <a:rPr lang="en-US" sz="1240">
                <a:sym typeface="+mn-ea"/>
              </a:rPr>
              <a:t>Kreatinin og urea: For at vurdere nyrefunktion (stigning i kreatinin indikerer AKI).</a:t>
            </a:r>
            <a:endParaRPr lang="en-US" sz="1240"/>
          </a:p>
          <a:p>
            <a:pPr lvl="2">
              <a:lnSpc>
                <a:spcPct val="130000"/>
              </a:lnSpc>
            </a:pPr>
            <a:r>
              <a:rPr lang="en-US" sz="1240">
                <a:sym typeface="+mn-ea"/>
              </a:rPr>
              <a:t>Elektrolytter (Na⁺, K⁺, Ca²⁺, fosfat): Hyperkaliæmi er alvorligt ved nyresvigt.</a:t>
            </a:r>
            <a:endParaRPr lang="en-US" sz="1240"/>
          </a:p>
          <a:p>
            <a:pPr lvl="2">
              <a:lnSpc>
                <a:spcPct val="130000"/>
              </a:lnSpc>
            </a:pPr>
            <a:r>
              <a:rPr lang="en-US" sz="1240">
                <a:sym typeface="+mn-ea"/>
              </a:rPr>
              <a:t>CRP og procalcitonin: Infektionsmarkører (mistanke om sepsis).</a:t>
            </a:r>
            <a:endParaRPr lang="en-US" sz="1240"/>
          </a:p>
          <a:p>
            <a:pPr lvl="1">
              <a:lnSpc>
                <a:spcPct val="130000"/>
              </a:lnSpc>
            </a:pPr>
            <a:r>
              <a:rPr lang="en-US" sz="1400">
                <a:sym typeface="+mn-ea"/>
              </a:rPr>
              <a:t>Blodgasanalyse: For acidose (pH &lt;7,35 og lavt HCO₃⁻ ved uræmisk acidose).</a:t>
            </a:r>
            <a:endParaRPr lang="en-US" sz="1400"/>
          </a:p>
          <a:p>
            <a:pPr lvl="1">
              <a:lnSpc>
                <a:spcPct val="130000"/>
              </a:lnSpc>
            </a:pPr>
            <a:r>
              <a:rPr lang="en-US" sz="1260">
                <a:sym typeface="+mn-ea"/>
              </a:rPr>
              <a:t>Urinprøve: </a:t>
            </a:r>
            <a:endParaRPr lang="en-US" sz="1260">
              <a:sym typeface="+mn-ea"/>
            </a:endParaRPr>
          </a:p>
          <a:p>
            <a:pPr lvl="2">
              <a:lnSpc>
                <a:spcPct val="130000"/>
              </a:lnSpc>
            </a:pPr>
            <a:r>
              <a:rPr lang="en-US" sz="1120">
                <a:sym typeface="+mn-ea"/>
              </a:rPr>
              <a:t>Urinstof/kreatinin-ratio (BUN/creatinin &gt;20 tyder på prærenal AKI).        </a:t>
            </a:r>
            <a:endParaRPr lang="en-US" sz="1120">
              <a:sym typeface="+mn-ea"/>
            </a:endParaRPr>
          </a:p>
          <a:p>
            <a:pPr lvl="2">
              <a:lnSpc>
                <a:spcPct val="130000"/>
              </a:lnSpc>
            </a:pPr>
            <a:r>
              <a:rPr lang="en-US" sz="1120">
                <a:sym typeface="+mn-ea"/>
              </a:rPr>
              <a:t>Urin-Na⁺ (&lt;20 mmol/L ved prærenal AKI; &gt;40 mmol/L ved intrarenal AKI). </a:t>
            </a:r>
            <a:endParaRPr lang="en-US" sz="1120">
              <a:sym typeface="+mn-ea"/>
            </a:endParaRPr>
          </a:p>
          <a:p>
            <a:pPr lvl="2">
              <a:lnSpc>
                <a:spcPct val="130000"/>
              </a:lnSpc>
            </a:pPr>
            <a:r>
              <a:rPr lang="en-US" sz="1120">
                <a:sym typeface="+mn-ea"/>
              </a:rPr>
              <a:t>Proteinuri eller blod i urinen (tegn på glomerulær skade).    </a:t>
            </a:r>
            <a:endParaRPr lang="en-US" sz="1120">
              <a:sym typeface="+mn-ea"/>
            </a:endParaRPr>
          </a:p>
          <a:p>
            <a:pPr lvl="1">
              <a:lnSpc>
                <a:spcPct val="130000"/>
              </a:lnSpc>
            </a:pPr>
            <a:r>
              <a:rPr lang="en-US" sz="1260">
                <a:sym typeface="+mn-ea"/>
              </a:rPr>
              <a:t>Billeddiagnostik: </a:t>
            </a:r>
            <a:endParaRPr lang="en-US" sz="1260">
              <a:sym typeface="+mn-ea"/>
            </a:endParaRPr>
          </a:p>
          <a:p>
            <a:pPr lvl="2">
              <a:lnSpc>
                <a:spcPct val="130000"/>
              </a:lnSpc>
            </a:pPr>
            <a:r>
              <a:rPr lang="en-US" sz="1120">
                <a:sym typeface="+mn-ea"/>
              </a:rPr>
              <a:t>UL nyrer: </a:t>
            </a:r>
            <a:endParaRPr lang="en-US" sz="1120">
              <a:sym typeface="+mn-ea"/>
            </a:endParaRPr>
          </a:p>
          <a:p>
            <a:pPr lvl="3">
              <a:lnSpc>
                <a:spcPct val="130000"/>
              </a:lnSpc>
            </a:pPr>
            <a:r>
              <a:rPr lang="en-US" sz="1120">
                <a:sym typeface="+mn-ea"/>
              </a:rPr>
              <a:t>Udelukke obstruktion eller strukturelle skader.    </a:t>
            </a:r>
            <a:endParaRPr lang="en-US" sz="1120">
              <a:sym typeface="+mn-ea"/>
            </a:endParaRPr>
          </a:p>
          <a:p>
            <a:pPr lvl="1">
              <a:lnSpc>
                <a:spcPct val="130000"/>
              </a:lnSpc>
            </a:pPr>
            <a:r>
              <a:rPr lang="en-US" sz="1260">
                <a:sym typeface="+mn-ea"/>
              </a:rPr>
              <a:t>Kliniske målinger:        Væskebalance (indtag vs. output).        Blodtryk (hypotension ved dehydrering/sepsis).</a:t>
            </a:r>
            <a:endParaRPr lang="en-US" sz="1260"/>
          </a:p>
          <a:p>
            <a:pPr>
              <a:lnSpc>
                <a:spcPct val="100000"/>
              </a:lnSpc>
            </a:pPr>
            <a:endParaRPr lang="en-US" sz="1400" dirty="0">
              <a:sym typeface="+mn-ea"/>
            </a:endParaRPr>
          </a:p>
        </p:txBody>
      </p:sp>
      <p:sp>
        <p:nvSpPr>
          <p:cNvPr id="6" name="Content Placeholder 2"/>
          <p:cNvSpPr>
            <a:spLocks noGrp="1"/>
          </p:cNvSpPr>
          <p:nvPr/>
        </p:nvSpPr>
        <p:spPr>
          <a:xfrm>
            <a:off x="6222365" y="538480"/>
            <a:ext cx="5667375" cy="5892800"/>
          </a:xfrm>
          <a:prstGeom prst="rect">
            <a:avLst/>
          </a:prstGeom>
        </p:spPr>
        <p:txBody>
          <a:bodyPr vert="horz" lIns="0" tIns="0" rIns="0" bIns="0" rtlCol="0">
            <a:no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400">
                <a:sym typeface="+mn-ea"/>
              </a:rPr>
              <a:t>4. Hvad er behandlingen?</a:t>
            </a:r>
            <a:endParaRPr lang="en-US" sz="1400">
              <a:sym typeface="+mn-ea"/>
            </a:endParaRPr>
          </a:p>
          <a:p>
            <a:pPr lvl="1">
              <a:lnSpc>
                <a:spcPct val="130000"/>
              </a:lnSpc>
            </a:pPr>
            <a:r>
              <a:rPr lang="en-US" sz="1260">
                <a:sym typeface="+mn-ea"/>
              </a:rPr>
              <a:t>Stop nefrotoxisk medicin</a:t>
            </a:r>
            <a:endParaRPr lang="en-US" sz="1260"/>
          </a:p>
          <a:p>
            <a:pPr lvl="1">
              <a:lnSpc>
                <a:spcPct val="130000"/>
              </a:lnSpc>
            </a:pPr>
            <a:r>
              <a:rPr lang="en-US" sz="1260">
                <a:sym typeface="+mn-ea"/>
              </a:rPr>
              <a:t>Væsketerapi:</a:t>
            </a:r>
            <a:endParaRPr lang="en-US" sz="1120"/>
          </a:p>
          <a:p>
            <a:pPr lvl="2">
              <a:lnSpc>
                <a:spcPct val="130000"/>
              </a:lnSpc>
            </a:pPr>
            <a:r>
              <a:rPr lang="en-US" sz="1120">
                <a:sym typeface="+mn-ea"/>
              </a:rPr>
              <a:t>Overvåg væskebelastning (risiko for lungeødem ved for hurtig rehydrering).</a:t>
            </a:r>
            <a:endParaRPr lang="en-US" sz="1120"/>
          </a:p>
          <a:p>
            <a:pPr lvl="1">
              <a:lnSpc>
                <a:spcPct val="130000"/>
              </a:lnSpc>
            </a:pPr>
            <a:r>
              <a:rPr lang="en-US" sz="1260">
                <a:sym typeface="+mn-ea"/>
              </a:rPr>
              <a:t>Korriger elektrolytforstyrrelser:</a:t>
            </a:r>
            <a:endParaRPr lang="en-US" sz="1260"/>
          </a:p>
          <a:p>
            <a:pPr lvl="2">
              <a:lnSpc>
                <a:spcPct val="130000"/>
              </a:lnSpc>
            </a:pPr>
            <a:r>
              <a:rPr lang="en-US" sz="1120">
                <a:sym typeface="+mn-ea"/>
              </a:rPr>
              <a:t>Hyperkaliæmi: Calciumglukonat (stabiliserer hjerte), insulin-glukose, kaliumbindende resin.</a:t>
            </a:r>
            <a:endParaRPr lang="en-US" sz="1120"/>
          </a:p>
          <a:p>
            <a:pPr lvl="1">
              <a:lnSpc>
                <a:spcPct val="130000"/>
              </a:lnSpc>
            </a:pPr>
            <a:r>
              <a:rPr lang="en-US" sz="1260">
                <a:sym typeface="+mn-ea"/>
              </a:rPr>
              <a:t>Behandle underliggende årsager:</a:t>
            </a:r>
            <a:endParaRPr lang="en-US" sz="1260"/>
          </a:p>
          <a:p>
            <a:pPr lvl="2">
              <a:lnSpc>
                <a:spcPct val="130000"/>
              </a:lnSpc>
            </a:pPr>
            <a:r>
              <a:rPr lang="en-US" sz="1120">
                <a:sym typeface="+mn-ea"/>
              </a:rPr>
              <a:t>Antibiotika mod pneumoni (hvis bakteriær infektion).</a:t>
            </a:r>
            <a:endParaRPr lang="en-US" sz="1120"/>
          </a:p>
          <a:p>
            <a:pPr lvl="2">
              <a:lnSpc>
                <a:spcPct val="130000"/>
              </a:lnSpc>
            </a:pPr>
            <a:r>
              <a:rPr lang="en-US" sz="1120">
                <a:sym typeface="+mn-ea"/>
              </a:rPr>
              <a:t>epsis-protokol ved mistanke om septisk AKI.</a:t>
            </a:r>
            <a:endParaRPr lang="en-US" sz="1120"/>
          </a:p>
          <a:p>
            <a:pPr lvl="1">
              <a:lnSpc>
                <a:spcPct val="130000"/>
              </a:lnSpc>
            </a:pPr>
            <a:r>
              <a:rPr lang="en-US" sz="1260">
                <a:sym typeface="+mn-ea"/>
              </a:rPr>
              <a:t>Overvågning:</a:t>
            </a:r>
            <a:endParaRPr lang="en-US" sz="1260"/>
          </a:p>
          <a:p>
            <a:pPr lvl="2">
              <a:lnSpc>
                <a:spcPct val="130000"/>
              </a:lnSpc>
            </a:pPr>
            <a:r>
              <a:rPr lang="en-US" sz="1120">
                <a:sym typeface="+mn-ea"/>
              </a:rPr>
              <a:t>Daglig vægt, kreatinin og urinproduktion.</a:t>
            </a:r>
            <a:endParaRPr lang="en-US" sz="1120"/>
          </a:p>
          <a:p>
            <a:pPr lvl="1">
              <a:lnSpc>
                <a:spcPct val="130000"/>
              </a:lnSpc>
            </a:pPr>
            <a:r>
              <a:rPr lang="en-US" sz="1260">
                <a:sym typeface="+mn-ea"/>
              </a:rPr>
              <a:t> Overvej dialyse ved svær AKI med hyperkaliæmi, acidose eller væskeoverbelastning.</a:t>
            </a:r>
            <a:endParaRPr lang="en-US" sz="1260" dirty="0">
              <a:sym typeface="+mn-ea"/>
            </a:endParaRPr>
          </a:p>
        </p:txBody>
      </p:sp>
      <p:sp>
        <p:nvSpPr>
          <p:cNvPr id="7" name="Date Placeholder 6"/>
          <p:cNvSpPr>
            <a:spLocks noGrp="1"/>
          </p:cNvSpPr>
          <p:nvPr>
            <p:ph type="dt" sz="half" idx="10"/>
          </p:nvPr>
        </p:nvSpPr>
        <p:spPr/>
        <p:txBody>
          <a:bodyPr/>
          <a:p>
            <a:fld id="{760FBDFE-C587-4B4C-A407-44438C67B59E}" type="datetime1">
              <a:rPr lang="en-US" altLang="en-US" smtClean="0"/>
            </a:fld>
            <a:endParaRPr lang="zh-CN" altLang="en-US"/>
          </a:p>
        </p:txBody>
      </p:sp>
      <p:sp>
        <p:nvSpPr>
          <p:cNvPr id="8" name="Slide Number Placeholder 7"/>
          <p:cNvSpPr>
            <a:spLocks noGrp="1"/>
          </p:cNvSpPr>
          <p:nvPr>
            <p:ph type="sldNum" sz="quarter" idx="12"/>
          </p:nvPr>
        </p:nvSpPr>
        <p:spPr/>
        <p:txBody>
          <a:bodyPr/>
          <a:p>
            <a:fld id="{49AE70B2-8BF9-45C0-BB95-33D1B9D3A854}" type="slidenum">
              <a:rPr lang="zh-CN" altLang="en-US" smtClean="0"/>
            </a:fld>
            <a:endParaRPr lang="zh-CN" altLang="en-US"/>
          </a:p>
        </p:txBody>
      </p:sp>
      <p:sp>
        <p:nvSpPr>
          <p:cNvPr id="9" name="Footer Placeholder 8"/>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2</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p:txBody>
          <a:bodyPr/>
          <a:lstStyle/>
          <a:p>
            <a:r>
              <a:rPr lang="da-DK" dirty="0"/>
              <a:t>58-årig mand med diabetes gennem 15 år. Kommer til kontrol hos egen læge. Gennem det sidste år tiltagende træthed, nedsat appetit, lette ødemer sidst på dagen, kløe, stabil diabetes og velbehandlet blodtryk. Du tjekker blodprøver og finder: Let forhøjet </a:t>
            </a:r>
            <a:r>
              <a:rPr lang="da-DK" dirty="0" err="1"/>
              <a:t>kreatinin</a:t>
            </a:r>
            <a:r>
              <a:rPr lang="da-DK" dirty="0"/>
              <a:t>, let anæmi, normal kalium, og let forhøjet fosfat.</a:t>
            </a:r>
            <a:endParaRPr lang="da-DK" dirty="0"/>
          </a:p>
          <a:p>
            <a:r>
              <a:rPr lang="da-DK" dirty="0"/>
              <a:t>Hvad tænker I patienten fejler?</a:t>
            </a:r>
            <a:endParaRPr lang="da-DK" dirty="0"/>
          </a:p>
          <a:p>
            <a:pPr lvl="1"/>
            <a:r>
              <a:rPr lang="da-DK" dirty="0"/>
              <a:t>Hvordan forklarer I symptomerne?</a:t>
            </a:r>
            <a:endParaRPr lang="da-DK" dirty="0"/>
          </a:p>
          <a:p>
            <a:pPr lvl="1"/>
            <a:r>
              <a:rPr lang="da-DK" dirty="0"/>
              <a:t>Hvad vil den videre udredning bestå af?</a:t>
            </a:r>
            <a:endParaRPr lang="da-DK" dirty="0"/>
          </a:p>
          <a:p>
            <a:pPr lvl="1"/>
            <a:r>
              <a:rPr lang="da-DK" dirty="0"/>
              <a:t>Hvad bliver behandlingsplanen?</a:t>
            </a:r>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2</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a:xfrm>
            <a:off x="360680" y="564515"/>
            <a:ext cx="5415280" cy="5892800"/>
          </a:xfrm>
        </p:spPr>
        <p:txBody>
          <a:bodyPr>
            <a:normAutofit fontScale="85000"/>
          </a:bodyPr>
          <a:lstStyle/>
          <a:p>
            <a:r>
              <a:rPr lang="en-US" altLang="zh-CN" dirty="0"/>
              <a:t>1. Hvad tænker I patienten fejler?</a:t>
            </a:r>
            <a:endParaRPr lang="en-US" altLang="zh-CN" dirty="0"/>
          </a:p>
          <a:p>
            <a:pPr lvl="1"/>
            <a:r>
              <a:rPr lang="en-US" altLang="zh-CN" dirty="0"/>
              <a:t>Kronisk nyresvigt (CKD), sandsynligvis stadie 4, med diabetisk nefropati som den primære årsag. </a:t>
            </a:r>
            <a:endParaRPr lang="en-US" altLang="zh-CN" dirty="0"/>
          </a:p>
          <a:p>
            <a:pPr lvl="2"/>
            <a:r>
              <a:rPr lang="en-US" altLang="zh-CN" dirty="0"/>
              <a:t>Langvarig diabetes (15 år) – hovedrisikofaktor for nyreskade.</a:t>
            </a:r>
            <a:endParaRPr lang="en-US" altLang="zh-CN" dirty="0"/>
          </a:p>
          <a:p>
            <a:pPr lvl="2"/>
            <a:r>
              <a:rPr lang="en-US" altLang="zh-CN" dirty="0"/>
              <a:t>Symptomer på nyresvigt: træthed (anæmi/uræmi), ødemer (væskeretention), kløe (hyperfosfatæmi/uræmi).</a:t>
            </a:r>
            <a:endParaRPr lang="en-US" altLang="zh-CN" dirty="0"/>
          </a:p>
          <a:p>
            <a:pPr lvl="2"/>
            <a:r>
              <a:rPr lang="en-US" altLang="zh-CN" dirty="0"/>
              <a:t>Blodprøver: Forhøjet kreatinin, anæmi, hyperfosfatæmi.</a:t>
            </a:r>
            <a:endParaRPr lang="en-US" altLang="zh-CN" dirty="0"/>
          </a:p>
          <a:p>
            <a:r>
              <a:rPr lang="en-US" altLang="zh-CN" dirty="0"/>
              <a:t>2. Hvordan forklarer I symptomerne?</a:t>
            </a:r>
            <a:endParaRPr lang="en-US" altLang="zh-CN" dirty="0"/>
          </a:p>
          <a:p>
            <a:pPr lvl="1"/>
            <a:r>
              <a:rPr lang="en-US" altLang="zh-CN" dirty="0"/>
              <a:t>Træthed: Anæmi (manglende erytropoietin fra nyrerne) + uræmisk toxicitet.</a:t>
            </a:r>
            <a:endParaRPr lang="en-US" altLang="zh-CN" dirty="0"/>
          </a:p>
          <a:p>
            <a:pPr lvl="1"/>
            <a:r>
              <a:rPr lang="en-US" altLang="zh-CN" dirty="0"/>
              <a:t>Ødemer: Nedsat salt- og vandudskillelse → væskeretention.</a:t>
            </a:r>
            <a:endParaRPr lang="en-US" altLang="zh-CN" dirty="0"/>
          </a:p>
          <a:p>
            <a:pPr lvl="1"/>
            <a:r>
              <a:rPr lang="en-US" altLang="zh-CN" dirty="0"/>
              <a:t>Kløe: Hyperfosfatæmi (fosfataflejring i huden) eller uræmisk pruritus.</a:t>
            </a:r>
            <a:endParaRPr lang="en-US" altLang="zh-CN" dirty="0"/>
          </a:p>
          <a:p>
            <a:pPr lvl="1"/>
            <a:r>
              <a:rPr lang="en-US" altLang="zh-CN" dirty="0"/>
              <a:t>Nedsat appetit: Uræmi.</a:t>
            </a:r>
            <a:endParaRPr lang="en-US" altLang="zh-CN" dirty="0"/>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
        <p:nvSpPr>
          <p:cNvPr id="8" name="Content Placeholder 2"/>
          <p:cNvSpPr>
            <a:spLocks noGrp="1"/>
          </p:cNvSpPr>
          <p:nvPr/>
        </p:nvSpPr>
        <p:spPr>
          <a:xfrm>
            <a:off x="6142990" y="590550"/>
            <a:ext cx="5782310" cy="5892800"/>
          </a:xfrm>
          <a:prstGeom prst="rect">
            <a:avLst/>
          </a:prstGeom>
        </p:spPr>
        <p:txBody>
          <a:bodyPr vert="horz" lIns="0" tIns="0" rIns="0" bIns="0" rtlCol="0">
            <a:no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a:sym typeface="+mn-ea"/>
              </a:rPr>
              <a:t>3. Hvad vil den videre udredning bestå af?</a:t>
            </a:r>
            <a:endParaRPr lang="en-US" altLang="zh-CN" sz="1600">
              <a:sym typeface="+mn-ea"/>
            </a:endParaRPr>
          </a:p>
          <a:p>
            <a:pPr lvl="1"/>
            <a:r>
              <a:rPr lang="en-US" altLang="zh-CN" sz="1200">
                <a:sym typeface="+mn-ea"/>
              </a:rPr>
              <a:t>Beregn eGFR (baseret på kreatinin, alder, køn) for at stadieinddele CKD.</a:t>
            </a:r>
            <a:endParaRPr lang="en-US" altLang="zh-CN" sz="1200" dirty="0"/>
          </a:p>
          <a:p>
            <a:pPr lvl="1"/>
            <a:r>
              <a:rPr lang="en-US" altLang="zh-CN" sz="1200">
                <a:sym typeface="+mn-ea"/>
              </a:rPr>
              <a:t>Urinprøver: Albumin/kreatinin-ratio (ACR) for at påvise proteinuri (diabetisk nefropati starter typisk med mikroalbuminuri).</a:t>
            </a:r>
            <a:endParaRPr lang="en-US" altLang="zh-CN" sz="1200">
              <a:sym typeface="+mn-ea"/>
            </a:endParaRPr>
          </a:p>
          <a:p>
            <a:pPr lvl="1"/>
            <a:r>
              <a:rPr lang="en-US" altLang="zh-CN" sz="1200">
                <a:sym typeface="+mn-ea"/>
              </a:rPr>
              <a:t>UL af nyrer: Vurdér nyrestørrelse/struktur (små, arrigede nyrer tyder på kronisk skade).</a:t>
            </a:r>
            <a:endParaRPr lang="en-US" altLang="zh-CN" sz="1200" dirty="0"/>
          </a:p>
          <a:p>
            <a:pPr lvl="0"/>
            <a:r>
              <a:rPr lang="en-US" altLang="zh-CN" sz="1600">
                <a:sym typeface="+mn-ea"/>
              </a:rPr>
              <a:t>4. Hvad bliver behandlngsplanen?</a:t>
            </a:r>
            <a:endParaRPr lang="en-US" altLang="zh-CN" sz="1600" dirty="0"/>
          </a:p>
          <a:p>
            <a:pPr lvl="1"/>
            <a:r>
              <a:rPr lang="en-US" altLang="zh-CN" sz="1400">
                <a:sym typeface="+mn-ea"/>
              </a:rPr>
              <a:t>Undgå progression af CKD:</a:t>
            </a:r>
            <a:endParaRPr lang="en-US" altLang="zh-CN" sz="1400" dirty="0"/>
          </a:p>
          <a:p>
            <a:pPr lvl="2"/>
            <a:r>
              <a:rPr lang="en-US" altLang="zh-CN" sz="1200">
                <a:sym typeface="+mn-ea"/>
              </a:rPr>
              <a:t>Optimal blodsukkerkontrol.</a:t>
            </a:r>
            <a:endParaRPr lang="en-US" altLang="zh-CN" sz="1200" dirty="0"/>
          </a:p>
          <a:p>
            <a:pPr lvl="2"/>
            <a:r>
              <a:rPr lang="en-US" altLang="zh-CN" sz="1200">
                <a:sym typeface="+mn-ea"/>
              </a:rPr>
              <a:t>Blodtrykskontrol (mål: &lt;130/80 mmHg) med ACE-hæmmer/ARB (mindsker proteinuri og bremser nyreskade).</a:t>
            </a:r>
            <a:endParaRPr lang="en-US" altLang="zh-CN" sz="1200" dirty="0"/>
          </a:p>
          <a:p>
            <a:pPr lvl="1"/>
            <a:r>
              <a:rPr lang="en-US" altLang="zh-CN" sz="1400">
                <a:sym typeface="+mn-ea"/>
              </a:rPr>
              <a:t>Symptomatisk behandling:</a:t>
            </a:r>
            <a:endParaRPr lang="en-US" altLang="zh-CN" sz="1400" dirty="0"/>
          </a:p>
          <a:p>
            <a:pPr lvl="2"/>
            <a:r>
              <a:rPr lang="en-US" altLang="zh-CN" sz="1200">
                <a:sym typeface="+mn-ea"/>
              </a:rPr>
              <a:t>Anæmi: Jernsupplementering ± erytropoietin-stimulerende midler (EPO).</a:t>
            </a:r>
            <a:endParaRPr lang="en-US" altLang="zh-CN" sz="1200" dirty="0"/>
          </a:p>
          <a:p>
            <a:pPr lvl="2"/>
            <a:r>
              <a:rPr lang="en-US" altLang="zh-CN" sz="1200">
                <a:sym typeface="+mn-ea"/>
              </a:rPr>
              <a:t>Hyperfosfatæmi: Fosfatbindende medicin (f.eks. calciumcarbonat) + diæt med lavt fosfatindtag.</a:t>
            </a:r>
            <a:endParaRPr lang="en-US" altLang="zh-CN" sz="1200" dirty="0"/>
          </a:p>
          <a:p>
            <a:pPr lvl="2"/>
            <a:r>
              <a:rPr lang="en-US" altLang="zh-CN" sz="1000">
                <a:sym typeface="+mn-ea"/>
              </a:rPr>
              <a:t>Kløe: Antihistaminer, fugtighedscreme eller fosfatbindere.</a:t>
            </a:r>
            <a:endParaRPr lang="en-US" altLang="zh-CN" sz="1000" dirty="0"/>
          </a:p>
          <a:p>
            <a:pPr lvl="2"/>
            <a:r>
              <a:rPr lang="en-US" altLang="zh-CN" sz="1000">
                <a:sym typeface="+mn-ea"/>
              </a:rPr>
              <a:t>Ødemer: Begræns saltindtag + diuretika (furosemid) under forsigtig overvågning.</a:t>
            </a:r>
            <a:endParaRPr lang="en-US" altLang="zh-CN" sz="1000" dirty="0"/>
          </a:p>
          <a:p>
            <a:pPr lvl="2"/>
            <a:r>
              <a:rPr lang="en-US" altLang="zh-CN" sz="1000">
                <a:sym typeface="+mn-ea"/>
              </a:rPr>
              <a:t>Diæt:</a:t>
            </a:r>
            <a:endParaRPr lang="en-US" altLang="zh-CN" sz="1000" dirty="0"/>
          </a:p>
          <a:p>
            <a:pPr lvl="3"/>
            <a:r>
              <a:rPr lang="en-US" altLang="zh-CN" sz="1000">
                <a:sym typeface="+mn-ea"/>
              </a:rPr>
              <a:t>Proteinbegrænsning (0,8 g/kg/dag ved CKD stadie 3-4).</a:t>
            </a:r>
            <a:endParaRPr lang="en-US" altLang="zh-CN" sz="1000" dirty="0"/>
          </a:p>
          <a:p>
            <a:pPr lvl="3"/>
            <a:r>
              <a:rPr lang="en-US" altLang="zh-CN" sz="1000">
                <a:sym typeface="+mn-ea"/>
              </a:rPr>
              <a:t>Lavt kaliumindtag (selvom kalium er normalt nu, skal det monitoreres).</a:t>
            </a:r>
            <a:endParaRPr lang="en-US" altLang="zh-CN" sz="1000" dirty="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6762115" cy="5892800"/>
          </a:xfrm>
        </p:spPr>
        <p:txBody>
          <a:bodyPr>
            <a:normAutofit fontScale="90000"/>
          </a:bodyPr>
          <a:lstStyle/>
          <a:p>
            <a:r>
              <a:rPr lang="da-DK" sz="2000" dirty="0" err="1"/>
              <a:t>Glomerulus</a:t>
            </a:r>
            <a:r>
              <a:rPr lang="da-DK" sz="2000" dirty="0"/>
              <a:t> = funktionelle enhed i nefronet </a:t>
            </a:r>
            <a:endParaRPr lang="da-DK" sz="2000" dirty="0"/>
          </a:p>
          <a:p>
            <a:r>
              <a:rPr lang="da-DK" sz="2000" dirty="0">
                <a:solidFill>
                  <a:srgbClr val="FF0000"/>
                </a:solidFill>
              </a:rPr>
              <a:t>Inflammatorisk nyresygdom, hvor kroppens immunforsvar angriber nyrernes filtreringssystem (</a:t>
            </a:r>
            <a:r>
              <a:rPr lang="da-DK" sz="2000" dirty="0" err="1">
                <a:solidFill>
                  <a:srgbClr val="FF0000"/>
                </a:solidFill>
              </a:rPr>
              <a:t>glomeruli</a:t>
            </a:r>
            <a:r>
              <a:rPr lang="da-DK" sz="2000" dirty="0">
                <a:solidFill>
                  <a:srgbClr val="FF0000"/>
                </a:solidFill>
              </a:rPr>
              <a:t>). </a:t>
            </a:r>
            <a:endParaRPr lang="da-DK" sz="2000" dirty="0">
              <a:solidFill>
                <a:srgbClr val="FF0000"/>
              </a:solidFill>
            </a:endParaRPr>
          </a:p>
          <a:p>
            <a:pPr lvl="1"/>
            <a:r>
              <a:rPr lang="da-DK" sz="1600" dirty="0">
                <a:solidFill>
                  <a:srgbClr val="FF0000"/>
                </a:solidFill>
              </a:rPr>
              <a:t>Nedsætter </a:t>
            </a:r>
            <a:r>
              <a:rPr lang="da-DK" sz="1600" dirty="0" err="1">
                <a:solidFill>
                  <a:srgbClr val="FF0000"/>
                </a:solidFill>
              </a:rPr>
              <a:t>glomerulær</a:t>
            </a:r>
            <a:r>
              <a:rPr lang="da-DK" sz="1600" dirty="0">
                <a:solidFill>
                  <a:srgbClr val="FF0000"/>
                </a:solidFill>
              </a:rPr>
              <a:t> funktion -&gt; En af årsagerne til </a:t>
            </a:r>
            <a:r>
              <a:rPr lang="da-DK" sz="1600" dirty="0" err="1">
                <a:solidFill>
                  <a:srgbClr val="FF0000"/>
                </a:solidFill>
              </a:rPr>
              <a:t>renal</a:t>
            </a:r>
            <a:r>
              <a:rPr lang="da-DK" sz="1600" dirty="0">
                <a:solidFill>
                  <a:srgbClr val="FF0000"/>
                </a:solidFill>
              </a:rPr>
              <a:t> nyresvigt.</a:t>
            </a:r>
            <a:endParaRPr lang="da-DK" sz="1600" dirty="0">
              <a:solidFill>
                <a:srgbClr val="FF0000"/>
              </a:solidFill>
            </a:endParaRPr>
          </a:p>
          <a:p>
            <a:r>
              <a:rPr lang="da-DK" sz="2000" dirty="0">
                <a:solidFill>
                  <a:srgbClr val="FF0000"/>
                </a:solidFill>
              </a:rPr>
              <a:t>Skaden kan være:</a:t>
            </a:r>
            <a:endParaRPr lang="da-DK" sz="2000" dirty="0">
              <a:solidFill>
                <a:srgbClr val="FF0000"/>
              </a:solidFill>
            </a:endParaRPr>
          </a:p>
          <a:p>
            <a:pPr lvl="1"/>
            <a:r>
              <a:rPr lang="da-DK" sz="1600" dirty="0">
                <a:solidFill>
                  <a:srgbClr val="FF0000"/>
                </a:solidFill>
              </a:rPr>
              <a:t>Akut - hvor hurtig behandling potentielt kan redde nyrefunktionen</a:t>
            </a:r>
            <a:endParaRPr lang="da-DK" sz="1600" dirty="0">
              <a:solidFill>
                <a:srgbClr val="FF0000"/>
              </a:solidFill>
            </a:endParaRPr>
          </a:p>
          <a:p>
            <a:pPr lvl="1"/>
            <a:r>
              <a:rPr lang="da-DK" sz="1600" dirty="0">
                <a:solidFill>
                  <a:srgbClr val="FF0000"/>
                </a:solidFill>
              </a:rPr>
              <a:t>Kronisk - hvor gentagen eller vedvarende inflammation fører til permanent skade gennem fibrosedannelse</a:t>
            </a:r>
            <a:br>
              <a:rPr lang="da-DK" sz="1600" dirty="0"/>
            </a:br>
            <a:endParaRPr lang="da-DK" sz="1600" dirty="0"/>
          </a:p>
          <a:p>
            <a:r>
              <a:rPr lang="da-DK" sz="2000" dirty="0"/>
              <a:t>Mange immunologiske sygdomme kan føre til </a:t>
            </a:r>
            <a:r>
              <a:rPr lang="da-DK" sz="2000" dirty="0" err="1"/>
              <a:t>glomerulonephritis</a:t>
            </a:r>
            <a:r>
              <a:rPr lang="da-DK" sz="2000" dirty="0"/>
              <a:t> </a:t>
            </a:r>
            <a:endParaRPr lang="da-DK" sz="2000" dirty="0"/>
          </a:p>
          <a:p>
            <a:pPr lvl="1"/>
            <a:r>
              <a:rPr lang="da-DK" sz="1800" dirty="0"/>
              <a:t>Infektioner (fx hepatitis) </a:t>
            </a:r>
            <a:endParaRPr lang="da-DK" sz="1800" dirty="0"/>
          </a:p>
          <a:p>
            <a:pPr lvl="1"/>
            <a:r>
              <a:rPr lang="da-DK" sz="1800" dirty="0"/>
              <a:t>HIV </a:t>
            </a:r>
            <a:endParaRPr lang="da-DK" sz="1800" dirty="0"/>
          </a:p>
          <a:p>
            <a:pPr lvl="1"/>
            <a:r>
              <a:rPr lang="da-DK" sz="1800" dirty="0"/>
              <a:t>Cancer</a:t>
            </a:r>
            <a:endParaRPr lang="da-DK" sz="1800" dirty="0"/>
          </a:p>
          <a:p>
            <a:pPr lvl="1"/>
            <a:r>
              <a:rPr lang="da-DK" sz="1800" dirty="0"/>
              <a:t>Osv.</a:t>
            </a:r>
            <a:endParaRPr lang="da-DK" sz="1800" dirty="0"/>
          </a:p>
          <a:p>
            <a:pPr marL="457200" lvl="1" indent="0">
              <a:buNone/>
            </a:pPr>
            <a:endParaRPr lang="da-DK" sz="1800" dirty="0"/>
          </a:p>
          <a:p>
            <a:r>
              <a:rPr lang="da-DK" sz="2000" dirty="0"/>
              <a:t>Relativt sjældent med cirka 500 patienter årligt</a:t>
            </a:r>
            <a:endParaRPr lang="da-DK" sz="2000" dirty="0"/>
          </a:p>
          <a:p>
            <a:endParaRPr lang="da-DK" dirty="0"/>
          </a:p>
        </p:txBody>
      </p:sp>
      <p:pic>
        <p:nvPicPr>
          <p:cNvPr id="1026" name="Picture 2" descr="Glomerulus and nephron: MedlinePlus Medical Encyclopedia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21270" y="1383342"/>
            <a:ext cx="4524325" cy="36194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
        <p:nvSpPr>
          <p:cNvPr id="9" name="Title 8"/>
          <p:cNvSpPr/>
          <p:nvPr>
            <p:ph type="title"/>
          </p:nvPr>
        </p:nvSpPr>
        <p:spPr>
          <a:xfrm>
            <a:off x="360680" y="171450"/>
            <a:ext cx="8314055" cy="359410"/>
          </a:xfrm>
        </p:spPr>
        <p:txBody>
          <a:bodyPr wrap="square"/>
          <a:p>
            <a:r>
              <a:rPr lang="da-DK" dirty="0" err="1">
                <a:sym typeface="+mn-ea"/>
              </a:rPr>
              <a:t>Glomerulonephritis</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Glomerulonefritis postinfecciosa (PIGN) - HealthyChildren.or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74139" y="2293934"/>
            <a:ext cx="4734296" cy="367697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p:cNvSpPr>
            <a:spLocks noGrp="1"/>
          </p:cNvSpPr>
          <p:nvPr>
            <p:ph type="subTitle" idx="1"/>
          </p:nvPr>
        </p:nvSpPr>
        <p:spPr>
          <a:xfrm>
            <a:off x="5913120" y="114300"/>
            <a:ext cx="6422390" cy="424180"/>
          </a:xfrm>
        </p:spPr>
        <p:txBody>
          <a:bodyPr/>
          <a:p>
            <a:endParaRPr lang="en-US"/>
          </a:p>
        </p:txBody>
      </p:sp>
      <p:sp>
        <p:nvSpPr>
          <p:cNvPr id="2" name="Titel 1"/>
          <p:cNvSpPr>
            <a:spLocks noGrp="1"/>
          </p:cNvSpPr>
          <p:nvPr>
            <p:ph type="title"/>
          </p:nvPr>
        </p:nvSpPr>
        <p:spPr>
          <a:xfrm>
            <a:off x="360680" y="179070"/>
            <a:ext cx="5861685" cy="359410"/>
          </a:xfrm>
        </p:spPr>
        <p:txBody>
          <a:bodyPr/>
          <a:lstStyle/>
          <a:p>
            <a:r>
              <a:rPr lang="da-DK" dirty="0" err="1"/>
              <a:t>Glomerulonephritis</a:t>
            </a:r>
            <a:endParaRPr lang="da-DK" dirty="0"/>
          </a:p>
        </p:txBody>
      </p:sp>
      <p:sp>
        <p:nvSpPr>
          <p:cNvPr id="3" name="Pladsholder til indhold 2"/>
          <p:cNvSpPr>
            <a:spLocks noGrp="1"/>
          </p:cNvSpPr>
          <p:nvPr>
            <p:ph idx="13"/>
          </p:nvPr>
        </p:nvSpPr>
        <p:spPr/>
        <p:txBody>
          <a:bodyPr>
            <a:normAutofit/>
          </a:bodyPr>
          <a:lstStyle/>
          <a:p>
            <a:pPr>
              <a:lnSpc>
                <a:spcPct val="120000"/>
              </a:lnSpc>
            </a:pPr>
            <a:r>
              <a:rPr lang="da-DK" dirty="0">
                <a:solidFill>
                  <a:srgbClr val="FF0000"/>
                </a:solidFill>
              </a:rPr>
              <a:t>Kan føre til fibroseudvikling </a:t>
            </a:r>
            <a:r>
              <a:rPr lang="da-DK" dirty="0">
                <a:solidFill>
                  <a:srgbClr val="FF0000"/>
                </a:solidFill>
                <a:sym typeface="Wingdings" panose="05000000000000000000" pitchFamily="2" charset="2"/>
              </a:rPr>
              <a:t></a:t>
            </a:r>
            <a:r>
              <a:rPr lang="da-DK" dirty="0">
                <a:solidFill>
                  <a:srgbClr val="FF0000"/>
                </a:solidFill>
              </a:rPr>
              <a:t> kronisk nyresvigt</a:t>
            </a:r>
            <a:endParaRPr lang="da-DK" dirty="0">
              <a:solidFill>
                <a:srgbClr val="FF0000"/>
              </a:solidFill>
            </a:endParaRPr>
          </a:p>
          <a:p>
            <a:pPr>
              <a:lnSpc>
                <a:spcPct val="120000"/>
              </a:lnSpc>
            </a:pPr>
            <a:r>
              <a:rPr lang="da-DK" b="1" dirty="0"/>
              <a:t>Symptomer</a:t>
            </a:r>
            <a:endParaRPr lang="da-DK" b="1" dirty="0"/>
          </a:p>
          <a:p>
            <a:pPr lvl="1">
              <a:lnSpc>
                <a:spcPct val="120000"/>
              </a:lnSpc>
            </a:pPr>
            <a:r>
              <a:rPr lang="da-DK" dirty="0"/>
              <a:t>Almensymptomer (ledsmerter, feber, infektionstendens) </a:t>
            </a:r>
            <a:endParaRPr lang="da-DK" dirty="0"/>
          </a:p>
          <a:p>
            <a:pPr lvl="1">
              <a:lnSpc>
                <a:spcPct val="120000"/>
              </a:lnSpc>
            </a:pPr>
            <a:r>
              <a:rPr lang="da-DK" dirty="0" err="1">
                <a:solidFill>
                  <a:srgbClr val="FF0000"/>
                </a:solidFill>
              </a:rPr>
              <a:t>Proteinuri</a:t>
            </a:r>
            <a:r>
              <a:rPr lang="da-DK" dirty="0">
                <a:solidFill>
                  <a:srgbClr val="FF0000"/>
                </a:solidFill>
              </a:rPr>
              <a:t> </a:t>
            </a:r>
            <a:endParaRPr lang="da-DK" dirty="0">
              <a:solidFill>
                <a:srgbClr val="FF0000"/>
              </a:solidFill>
            </a:endParaRPr>
          </a:p>
          <a:p>
            <a:pPr lvl="1">
              <a:lnSpc>
                <a:spcPct val="120000"/>
              </a:lnSpc>
            </a:pPr>
            <a:r>
              <a:rPr lang="da-DK" dirty="0">
                <a:solidFill>
                  <a:srgbClr val="FF0000"/>
                </a:solidFill>
              </a:rPr>
              <a:t>Hæmaturi (oftest mikroskopisk)</a:t>
            </a:r>
            <a:endParaRPr lang="da-DK" dirty="0">
              <a:solidFill>
                <a:srgbClr val="FF0000"/>
              </a:solidFill>
            </a:endParaRPr>
          </a:p>
          <a:p>
            <a:pPr marL="0" indent="0">
              <a:lnSpc>
                <a:spcPct val="120000"/>
              </a:lnSpc>
              <a:buNone/>
            </a:pPr>
            <a:r>
              <a:rPr lang="da-DK" dirty="0"/>
              <a:t>Der er ikke altid nedsat nyrefunktion ved debut </a:t>
            </a:r>
            <a:endParaRPr lang="da-DK" dirty="0"/>
          </a:p>
          <a:p>
            <a:pPr>
              <a:lnSpc>
                <a:spcPct val="120000"/>
              </a:lnSpc>
            </a:pPr>
            <a:r>
              <a:rPr lang="da-DK" b="1" dirty="0"/>
              <a:t>Diagnose </a:t>
            </a:r>
            <a:endParaRPr lang="da-DK" b="1" dirty="0"/>
          </a:p>
          <a:p>
            <a:pPr lvl="1">
              <a:lnSpc>
                <a:spcPct val="120000"/>
              </a:lnSpc>
            </a:pPr>
            <a:r>
              <a:rPr lang="da-DK" dirty="0"/>
              <a:t>En del har forhøjede autoimmune antistoffer </a:t>
            </a:r>
            <a:endParaRPr lang="da-DK" dirty="0"/>
          </a:p>
          <a:p>
            <a:pPr lvl="1">
              <a:lnSpc>
                <a:spcPct val="120000"/>
              </a:lnSpc>
            </a:pPr>
            <a:r>
              <a:rPr lang="da-DK" dirty="0">
                <a:solidFill>
                  <a:srgbClr val="FF0000"/>
                </a:solidFill>
              </a:rPr>
              <a:t>Nyrebiopsi = endelig diagnose </a:t>
            </a:r>
            <a:endParaRPr lang="da-DK" dirty="0">
              <a:solidFill>
                <a:srgbClr val="FF0000"/>
              </a:solidFill>
            </a:endParaRPr>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1"/>
          <a:stretch>
            <a:fillRect/>
          </a:stretch>
        </p:blipFill>
        <p:spPr>
          <a:xfrm>
            <a:off x="8809990" y="666750"/>
            <a:ext cx="2955925" cy="2955925"/>
          </a:xfrm>
          <a:prstGeom prst="rect">
            <a:avLst/>
          </a:prstGeom>
        </p:spPr>
      </p:pic>
      <p:sp>
        <p:nvSpPr>
          <p:cNvPr id="8" name="Subtitle 7"/>
          <p:cNvSpPr>
            <a:spLocks noGrp="1"/>
          </p:cNvSpPr>
          <p:nvPr>
            <p:ph type="subTitle" idx="1"/>
          </p:nvPr>
        </p:nvSpPr>
        <p:spPr>
          <a:xfrm>
            <a:off x="5913120" y="114300"/>
            <a:ext cx="6422390" cy="424180"/>
          </a:xfrm>
        </p:spPr>
        <p:txBody>
          <a:bodyPr/>
          <a:p>
            <a:endParaRPr lang="en-US"/>
          </a:p>
        </p:txBody>
      </p:sp>
      <p:sp>
        <p:nvSpPr>
          <p:cNvPr id="2" name="Titel 1"/>
          <p:cNvSpPr>
            <a:spLocks noGrp="1"/>
          </p:cNvSpPr>
          <p:nvPr>
            <p:ph type="title"/>
          </p:nvPr>
        </p:nvSpPr>
        <p:spPr>
          <a:xfrm>
            <a:off x="360680" y="179070"/>
            <a:ext cx="5861685" cy="359410"/>
          </a:xfrm>
        </p:spPr>
        <p:txBody>
          <a:bodyPr/>
          <a:lstStyle/>
          <a:p>
            <a:r>
              <a:rPr lang="da-DK" dirty="0"/>
              <a:t>Cystenyrer</a:t>
            </a:r>
            <a:endParaRPr lang="da-DK" dirty="0"/>
          </a:p>
        </p:txBody>
      </p:sp>
      <p:sp>
        <p:nvSpPr>
          <p:cNvPr id="3" name="Pladsholder til indhold 2"/>
          <p:cNvSpPr>
            <a:spLocks noGrp="1"/>
          </p:cNvSpPr>
          <p:nvPr>
            <p:ph idx="13"/>
          </p:nvPr>
        </p:nvSpPr>
        <p:spPr>
          <a:xfrm>
            <a:off x="325120" y="560705"/>
            <a:ext cx="7536815" cy="5892800"/>
          </a:xfrm>
        </p:spPr>
        <p:txBody>
          <a:bodyPr>
            <a:normAutofit fontScale="90000" lnSpcReduction="10000"/>
          </a:bodyPr>
          <a:lstStyle/>
          <a:p>
            <a:pPr>
              <a:lnSpc>
                <a:spcPct val="150000"/>
              </a:lnSpc>
            </a:pPr>
            <a:r>
              <a:rPr lang="da-DK" sz="2400" dirty="0">
                <a:solidFill>
                  <a:srgbClr val="FF0000"/>
                </a:solidFill>
              </a:rPr>
              <a:t>Oftest arveligt </a:t>
            </a:r>
            <a:endParaRPr lang="da-DK" sz="2400" dirty="0">
              <a:solidFill>
                <a:srgbClr val="FF0000"/>
              </a:solidFill>
            </a:endParaRPr>
          </a:p>
          <a:p>
            <a:pPr>
              <a:lnSpc>
                <a:spcPct val="150000"/>
              </a:lnSpc>
            </a:pPr>
            <a:r>
              <a:rPr lang="da-DK" sz="2400" dirty="0">
                <a:solidFill>
                  <a:srgbClr val="FF0000"/>
                </a:solidFill>
              </a:rPr>
              <a:t>Kan føre til kronisk nyresvigt (gradvist faldende nyrefunktion)</a:t>
            </a:r>
            <a:endParaRPr lang="da-DK" sz="2400" dirty="0">
              <a:solidFill>
                <a:srgbClr val="FF0000"/>
              </a:solidFill>
            </a:endParaRPr>
          </a:p>
          <a:p>
            <a:pPr lvl="1">
              <a:lnSpc>
                <a:spcPct val="150000"/>
              </a:lnSpc>
            </a:pPr>
            <a:r>
              <a:rPr lang="da-DK" sz="2000" dirty="0">
                <a:solidFill>
                  <a:srgbClr val="FF0000"/>
                </a:solidFill>
              </a:rPr>
              <a:t>Oftest i 30-40 års alderen </a:t>
            </a:r>
            <a:endParaRPr lang="da-DK" sz="2000" dirty="0">
              <a:solidFill>
                <a:srgbClr val="FF0000"/>
              </a:solidFill>
            </a:endParaRPr>
          </a:p>
          <a:p>
            <a:pPr>
              <a:lnSpc>
                <a:spcPct val="150000"/>
              </a:lnSpc>
            </a:pPr>
            <a:r>
              <a:rPr lang="da-DK" sz="2400" dirty="0"/>
              <a:t>Kan være en del af et syndrom</a:t>
            </a:r>
            <a:endParaRPr lang="da-DK" sz="2400" dirty="0"/>
          </a:p>
          <a:p>
            <a:pPr>
              <a:lnSpc>
                <a:spcPct val="150000"/>
              </a:lnSpc>
            </a:pPr>
            <a:r>
              <a:rPr lang="da-DK" sz="2400" dirty="0"/>
              <a:t>Oftest asymptomatisk – tilfældigt fund evt. pba. familieanamnese </a:t>
            </a:r>
            <a:endParaRPr lang="da-DK" sz="2400" dirty="0"/>
          </a:p>
          <a:p>
            <a:pPr>
              <a:lnSpc>
                <a:spcPct val="150000"/>
              </a:lnSpc>
            </a:pPr>
            <a:r>
              <a:rPr lang="da-DK" sz="2400" dirty="0"/>
              <a:t>Cysteruptur giver mavesmerter</a:t>
            </a:r>
            <a:endParaRPr lang="da-DK" sz="2400" dirty="0"/>
          </a:p>
          <a:p>
            <a:pPr>
              <a:lnSpc>
                <a:spcPct val="150000"/>
              </a:lnSpc>
            </a:pPr>
            <a:r>
              <a:rPr lang="da-DK" sz="2400" dirty="0"/>
              <a:t>Øget risiko for hjerneblødning og kardiovaskulær sygdom </a:t>
            </a:r>
            <a:endParaRPr lang="da-DK" sz="2400" dirty="0"/>
          </a:p>
          <a:p>
            <a:pPr>
              <a:lnSpc>
                <a:spcPct val="150000"/>
              </a:lnSpc>
            </a:pPr>
            <a:r>
              <a:rPr lang="da-DK" sz="2400" dirty="0"/>
              <a:t>Behandling afhænger af symptomer og sværhedsgrad</a:t>
            </a:r>
            <a:endParaRPr lang="da-DK" sz="2400" dirty="0"/>
          </a:p>
          <a:p>
            <a:pPr lvl="1">
              <a:lnSpc>
                <a:spcPct val="150000"/>
              </a:lnSpc>
            </a:pPr>
            <a:r>
              <a:rPr lang="da-DK" sz="2000" dirty="0"/>
              <a:t>Specialistopgave</a:t>
            </a:r>
            <a:endParaRPr lang="da-DK" sz="2000" dirty="0"/>
          </a:p>
          <a:p>
            <a:endParaRPr lang="da-DK" dirty="0"/>
          </a:p>
          <a:p>
            <a:endParaRPr lang="da-DK" dirty="0"/>
          </a:p>
        </p:txBody>
      </p:sp>
      <p:pic>
        <p:nvPicPr>
          <p:cNvPr id="22532" name="Picture 4" descr="Specimen 1340092 Polycystic Kidne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0" y="3877945"/>
            <a:ext cx="3136265" cy="23495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Nyrecancer</a:t>
            </a:r>
            <a:endParaRPr lang="da-DK" dirty="0"/>
          </a:p>
        </p:txBody>
      </p:sp>
      <p:sp>
        <p:nvSpPr>
          <p:cNvPr id="9" name="Subtitle 8"/>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fontScale="65000" lnSpcReduction="20000"/>
          </a:bodyPr>
          <a:lstStyle/>
          <a:p>
            <a:pPr>
              <a:lnSpc>
                <a:spcPct val="120000"/>
              </a:lnSpc>
            </a:pPr>
            <a:r>
              <a:rPr lang="da-DK" sz="2900" dirty="0" err="1"/>
              <a:t>Renalcellecarcinom</a:t>
            </a:r>
            <a:r>
              <a:rPr lang="da-DK" sz="2900" dirty="0"/>
              <a:t> (RCC) = hyppigste form for kræft i nyren </a:t>
            </a:r>
            <a:endParaRPr lang="da-DK" sz="2900" dirty="0"/>
          </a:p>
          <a:p>
            <a:pPr>
              <a:lnSpc>
                <a:spcPct val="120000"/>
              </a:lnSpc>
            </a:pPr>
            <a:r>
              <a:rPr lang="da-DK" sz="2900" dirty="0"/>
              <a:t>2/3 mænd – oftest 60-70 år </a:t>
            </a:r>
            <a:endParaRPr lang="da-DK" sz="2900" dirty="0"/>
          </a:p>
          <a:p>
            <a:pPr>
              <a:lnSpc>
                <a:spcPct val="120000"/>
              </a:lnSpc>
            </a:pPr>
            <a:r>
              <a:rPr lang="da-DK" sz="2900" dirty="0"/>
              <a:t>800 årligt tilfælde </a:t>
            </a:r>
            <a:endParaRPr lang="da-DK" sz="2900" dirty="0"/>
          </a:p>
          <a:p>
            <a:pPr>
              <a:lnSpc>
                <a:spcPct val="120000"/>
              </a:lnSpc>
            </a:pPr>
            <a:r>
              <a:rPr lang="da-DK" sz="2900" b="1" dirty="0"/>
              <a:t>Risikofaktorer</a:t>
            </a:r>
            <a:endParaRPr lang="da-DK" sz="2900" b="1" dirty="0"/>
          </a:p>
          <a:p>
            <a:pPr lvl="1">
              <a:lnSpc>
                <a:spcPct val="120000"/>
              </a:lnSpc>
            </a:pPr>
            <a:r>
              <a:rPr lang="da-DK" sz="2500" dirty="0"/>
              <a:t>Rygning </a:t>
            </a:r>
            <a:endParaRPr lang="da-DK" sz="2500" dirty="0"/>
          </a:p>
          <a:p>
            <a:pPr lvl="1">
              <a:lnSpc>
                <a:spcPct val="120000"/>
              </a:lnSpc>
            </a:pPr>
            <a:r>
              <a:rPr lang="da-DK" sz="2500" dirty="0"/>
              <a:t>Fedme </a:t>
            </a:r>
            <a:endParaRPr lang="da-DK" sz="2500" dirty="0"/>
          </a:p>
          <a:p>
            <a:pPr lvl="1">
              <a:lnSpc>
                <a:spcPct val="120000"/>
              </a:lnSpc>
            </a:pPr>
            <a:r>
              <a:rPr lang="da-DK" sz="2500" dirty="0"/>
              <a:t>Genetisk disposition </a:t>
            </a:r>
            <a:endParaRPr lang="da-DK" sz="2500" dirty="0"/>
          </a:p>
          <a:p>
            <a:pPr>
              <a:lnSpc>
                <a:spcPct val="120000"/>
              </a:lnSpc>
            </a:pPr>
            <a:r>
              <a:rPr lang="da-DK" sz="2900" b="1" dirty="0"/>
              <a:t>Symptomer er uspecifikke, men: </a:t>
            </a:r>
            <a:endParaRPr lang="da-DK" sz="2900" b="1" dirty="0"/>
          </a:p>
          <a:p>
            <a:pPr lvl="1">
              <a:lnSpc>
                <a:spcPct val="120000"/>
              </a:lnSpc>
            </a:pPr>
            <a:r>
              <a:rPr lang="da-DK" sz="2500" b="1" dirty="0">
                <a:solidFill>
                  <a:srgbClr val="FF0000"/>
                </a:solidFill>
              </a:rPr>
              <a:t>Hæmaturi (blod i urinen) = FARESIGNAL </a:t>
            </a:r>
            <a:endParaRPr lang="da-DK" sz="2500" b="1" dirty="0">
              <a:solidFill>
                <a:srgbClr val="FF0000"/>
              </a:solidFill>
            </a:endParaRPr>
          </a:p>
          <a:p>
            <a:pPr>
              <a:lnSpc>
                <a:spcPct val="120000"/>
              </a:lnSpc>
            </a:pPr>
            <a:r>
              <a:rPr lang="da-DK" sz="2900" b="1" dirty="0"/>
              <a:t>Diagnostik </a:t>
            </a:r>
            <a:endParaRPr lang="da-DK" sz="2900" b="1" dirty="0"/>
          </a:p>
          <a:p>
            <a:pPr lvl="1">
              <a:lnSpc>
                <a:spcPct val="120000"/>
              </a:lnSpc>
            </a:pPr>
            <a:r>
              <a:rPr lang="da-DK" sz="2500" dirty="0"/>
              <a:t>Opdages ofte tilfældigt</a:t>
            </a:r>
            <a:endParaRPr lang="da-DK" sz="2500" dirty="0"/>
          </a:p>
          <a:p>
            <a:pPr lvl="1">
              <a:lnSpc>
                <a:spcPct val="120000"/>
              </a:lnSpc>
            </a:pPr>
            <a:r>
              <a:rPr lang="da-DK" sz="2500" dirty="0"/>
              <a:t>Inddeles efter TNM-klassifikation</a:t>
            </a:r>
            <a:endParaRPr lang="da-DK" sz="2500" dirty="0"/>
          </a:p>
          <a:p>
            <a:pPr>
              <a:lnSpc>
                <a:spcPct val="120000"/>
              </a:lnSpc>
            </a:pPr>
            <a:r>
              <a:rPr lang="da-DK" sz="2900" b="1" dirty="0"/>
              <a:t>Behandling </a:t>
            </a:r>
            <a:endParaRPr lang="da-DK" sz="2900" b="1" dirty="0"/>
          </a:p>
          <a:p>
            <a:pPr lvl="1">
              <a:lnSpc>
                <a:spcPct val="120000"/>
              </a:lnSpc>
            </a:pPr>
            <a:r>
              <a:rPr lang="da-DK" sz="2500" dirty="0" err="1"/>
              <a:t>Nefrektomi</a:t>
            </a:r>
            <a:r>
              <a:rPr lang="da-DK" sz="2500" dirty="0"/>
              <a:t> hvis ingen spredning - </a:t>
            </a:r>
            <a:r>
              <a:rPr lang="da-DK" sz="2500" dirty="0" err="1"/>
              <a:t>kryoterapi</a:t>
            </a:r>
            <a:r>
              <a:rPr lang="da-DK" sz="2500" dirty="0"/>
              <a:t> er det nye! </a:t>
            </a:r>
            <a:endParaRPr lang="da-DK" sz="2500" dirty="0"/>
          </a:p>
          <a:p>
            <a:pPr lvl="1">
              <a:lnSpc>
                <a:spcPct val="120000"/>
              </a:lnSpc>
            </a:pPr>
            <a:r>
              <a:rPr lang="da-DK" sz="2500" dirty="0"/>
              <a:t>Ved spredning = kemoterapi, evt. stråler, immunterapi </a:t>
            </a:r>
            <a:endParaRPr lang="da-DK" sz="2500" dirty="0"/>
          </a:p>
          <a:p>
            <a:endParaRPr lang="da-DK" dirty="0"/>
          </a:p>
        </p:txBody>
      </p:sp>
      <p:pic>
        <p:nvPicPr>
          <p:cNvPr id="4" name="Billede 3"/>
          <p:cNvPicPr>
            <a:picLocks noChangeAspect="1"/>
          </p:cNvPicPr>
          <p:nvPr/>
        </p:nvPicPr>
        <p:blipFill>
          <a:blip r:embed="rId1"/>
          <a:stretch>
            <a:fillRect/>
          </a:stretch>
        </p:blipFill>
        <p:spPr>
          <a:xfrm>
            <a:off x="6963859" y="1289164"/>
            <a:ext cx="4969407" cy="4945743"/>
          </a:xfrm>
          <a:prstGeom prst="rect">
            <a:avLst/>
          </a:prstGeom>
        </p:spPr>
      </p:pic>
      <p:sp>
        <p:nvSpPr>
          <p:cNvPr id="5" name="Ellipse 4"/>
          <p:cNvSpPr/>
          <p:nvPr/>
        </p:nvSpPr>
        <p:spPr>
          <a:xfrm>
            <a:off x="8003968" y="1937833"/>
            <a:ext cx="1330037" cy="135378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Date Placeholder 5"/>
          <p:cNvSpPr>
            <a:spLocks noGrp="1"/>
          </p:cNvSpPr>
          <p:nvPr>
            <p:ph type="dt" sz="half" idx="10"/>
          </p:nvPr>
        </p:nvSpPr>
        <p:spPr/>
        <p:txBody>
          <a:bodyPr/>
          <a:p>
            <a:fld id="{760FBDFE-C587-4B4C-A407-44438C67B59E}" type="datetime1">
              <a:rPr lang="en-US" altLang="en-US" smtClean="0"/>
            </a:fld>
            <a:endParaRPr lang="zh-CN" altLang="en-US"/>
          </a:p>
        </p:txBody>
      </p:sp>
      <p:sp>
        <p:nvSpPr>
          <p:cNvPr id="7" name="Slide Number Placeholder 6"/>
          <p:cNvSpPr>
            <a:spLocks noGrp="1"/>
          </p:cNvSpPr>
          <p:nvPr>
            <p:ph type="sldNum" sz="quarter" idx="12"/>
          </p:nvPr>
        </p:nvSpPr>
        <p:spPr/>
        <p:txBody>
          <a:bodyPr/>
          <a:p>
            <a:fld id="{49AE70B2-8BF9-45C0-BB95-33D1B9D3A854}" type="slidenum">
              <a:rPr lang="zh-CN" altLang="en-US" smtClean="0"/>
            </a:fld>
            <a:endParaRPr lang="zh-CN" altLang="en-US"/>
          </a:p>
        </p:txBody>
      </p:sp>
      <p:sp>
        <p:nvSpPr>
          <p:cNvPr id="8" name="Footer Placeholder 7"/>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Dagens agenda </a:t>
            </a:r>
            <a:endParaRPr lang="da-DK" dirty="0"/>
          </a:p>
        </p:txBody>
      </p:sp>
      <p:sp>
        <p:nvSpPr>
          <p:cNvPr id="3" name="Subtitle 2"/>
          <p:cNvSpPr>
            <a:spLocks noGrp="1"/>
          </p:cNvSpPr>
          <p:nvPr>
            <p:ph type="subTitle" idx="1"/>
          </p:nvPr>
        </p:nvSpPr>
        <p:spPr>
          <a:xfrm>
            <a:off x="5913120" y="114300"/>
            <a:ext cx="6422390" cy="424180"/>
          </a:xfrm>
        </p:spPr>
        <p:txBody>
          <a:bodyPr/>
          <a:p>
            <a:endParaRPr lang="en-US"/>
          </a:p>
        </p:txBody>
      </p:sp>
      <p:graphicFrame>
        <p:nvGraphicFramePr>
          <p:cNvPr id="5" name="Pladsholder til indhold 2"/>
          <p:cNvGraphicFramePr>
            <a:graphicFrameLocks noGrp="1"/>
          </p:cNvGraphicFramePr>
          <p:nvPr>
            <p:ph idx="13"/>
          </p:nvPr>
        </p:nvGraphicFramePr>
        <p:xfrm>
          <a:off x="1468120" y="1346835"/>
          <a:ext cx="9718040" cy="41649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a-DK" b="1" dirty="0"/>
              <a:t>Videre til urologi… </a:t>
            </a:r>
            <a:r>
              <a:rPr lang="da-DK" b="1" dirty="0">
                <a:sym typeface="Wingdings" panose="05000000000000000000" pitchFamily="2" charset="2"/>
              </a:rPr>
              <a:t> </a:t>
            </a:r>
            <a:endParaRPr lang="da-DK" b="1" dirty="0"/>
          </a:p>
        </p:txBody>
      </p:sp>
      <p:sp>
        <p:nvSpPr>
          <p:cNvPr id="3" name="Content Placeholder 2"/>
          <p:cNvSpPr>
            <a:spLocks noGrp="1"/>
          </p:cNvSpPr>
          <p:nvPr>
            <p:ph idx="1"/>
          </p:nvPr>
        </p:nvSpPr>
        <p:spPr/>
        <p:txBody>
          <a:bodyPr/>
          <a:p>
            <a:endParaRPr lang="en-US"/>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E. coli bacteria: There are good and bad ones | BIOM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8890" y="3629025"/>
            <a:ext cx="4224655" cy="267525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p:cNvSpPr>
            <a:spLocks noGrp="1"/>
          </p:cNvSpPr>
          <p:nvPr>
            <p:ph type="subTitle" idx="1"/>
          </p:nvPr>
        </p:nvSpPr>
        <p:spPr>
          <a:xfrm>
            <a:off x="5913120" y="114300"/>
            <a:ext cx="6422390" cy="424180"/>
          </a:xfrm>
        </p:spPr>
        <p:txBody>
          <a:bodyPr/>
          <a:p>
            <a:endParaRPr lang="en-US"/>
          </a:p>
        </p:txBody>
      </p:sp>
      <p:sp>
        <p:nvSpPr>
          <p:cNvPr id="2" name="Titel 1"/>
          <p:cNvSpPr>
            <a:spLocks noGrp="1"/>
          </p:cNvSpPr>
          <p:nvPr>
            <p:ph type="title"/>
          </p:nvPr>
        </p:nvSpPr>
        <p:spPr>
          <a:xfrm>
            <a:off x="360680" y="179070"/>
            <a:ext cx="5861685" cy="359410"/>
          </a:xfrm>
        </p:spPr>
        <p:txBody>
          <a:bodyPr/>
          <a:lstStyle/>
          <a:p>
            <a:r>
              <a:rPr lang="da-DK" dirty="0"/>
              <a:t>Urinvejsinfektion (UVI)</a:t>
            </a:r>
            <a:endParaRPr lang="da-DK" dirty="0"/>
          </a:p>
        </p:txBody>
      </p:sp>
      <p:sp>
        <p:nvSpPr>
          <p:cNvPr id="3" name="Pladsholder til indhold 2"/>
          <p:cNvSpPr>
            <a:spLocks noGrp="1"/>
          </p:cNvSpPr>
          <p:nvPr>
            <p:ph idx="13"/>
          </p:nvPr>
        </p:nvSpPr>
        <p:spPr/>
        <p:txBody>
          <a:bodyPr>
            <a:normAutofit/>
          </a:bodyPr>
          <a:lstStyle/>
          <a:p>
            <a:pPr>
              <a:lnSpc>
                <a:spcPct val="150000"/>
              </a:lnSpc>
            </a:pPr>
            <a:r>
              <a:rPr lang="da-DK" dirty="0"/>
              <a:t>Infektion et sted i urinvejene mellem nyrebækkenet og blæren </a:t>
            </a:r>
            <a:endParaRPr lang="da-DK" dirty="0"/>
          </a:p>
          <a:p>
            <a:pPr>
              <a:lnSpc>
                <a:spcPct val="150000"/>
              </a:lnSpc>
            </a:pPr>
            <a:r>
              <a:rPr lang="da-DK" b="1" dirty="0">
                <a:solidFill>
                  <a:srgbClr val="FF0000"/>
                </a:solidFill>
              </a:rPr>
              <a:t>Meget hyppigt – ser det dagligt i AP </a:t>
            </a:r>
            <a:endParaRPr lang="da-DK" b="1" dirty="0">
              <a:solidFill>
                <a:srgbClr val="FF0000"/>
              </a:solidFill>
            </a:endParaRPr>
          </a:p>
          <a:p>
            <a:pPr>
              <a:lnSpc>
                <a:spcPct val="150000"/>
              </a:lnSpc>
            </a:pPr>
            <a:r>
              <a:rPr lang="da-DK" dirty="0"/>
              <a:t>Simpel blærebetændelse (cystitis) absolut mest hyppigt </a:t>
            </a:r>
            <a:endParaRPr lang="da-DK" dirty="0"/>
          </a:p>
          <a:p>
            <a:pPr lvl="1">
              <a:lnSpc>
                <a:spcPct val="150000"/>
              </a:lnSpc>
            </a:pPr>
            <a:r>
              <a:rPr lang="da-DK" dirty="0"/>
              <a:t>Oftest </a:t>
            </a:r>
            <a:r>
              <a:rPr lang="da-DK" i="1" dirty="0" err="1"/>
              <a:t>e.coli</a:t>
            </a:r>
            <a:r>
              <a:rPr lang="da-DK" i="1" dirty="0"/>
              <a:t> </a:t>
            </a:r>
            <a:endParaRPr lang="da-DK" dirty="0"/>
          </a:p>
          <a:p>
            <a:pPr>
              <a:lnSpc>
                <a:spcPct val="150000"/>
              </a:lnSpc>
            </a:pPr>
            <a:r>
              <a:rPr lang="da-DK" dirty="0"/>
              <a:t>Langt hyppigere hos kvinder end hos mænd</a:t>
            </a:r>
            <a:endParaRPr lang="da-DK" dirty="0"/>
          </a:p>
          <a:p>
            <a:pPr lvl="1">
              <a:lnSpc>
                <a:spcPct val="150000"/>
              </a:lnSpc>
            </a:pPr>
            <a:r>
              <a:rPr lang="da-DK" dirty="0"/>
              <a:t>Hvorfor? </a:t>
            </a:r>
            <a:endParaRPr lang="da-DK" dirty="0"/>
          </a:p>
        </p:txBody>
      </p:sp>
      <p:pic>
        <p:nvPicPr>
          <p:cNvPr id="25604" name="Picture 4" descr="Escherichia coli bacteria (E. coli). Medically accurate 3D illustration_2  Stock-illustration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746125"/>
            <a:ext cx="3433445" cy="257492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Urinvejsinfektion (UVI)</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lnSpcReduction="10000"/>
          </a:bodyPr>
          <a:lstStyle/>
          <a:p>
            <a:pPr>
              <a:lnSpc>
                <a:spcPct val="120000"/>
              </a:lnSpc>
            </a:pPr>
            <a:r>
              <a:rPr lang="da-DK" b="1" dirty="0">
                <a:solidFill>
                  <a:srgbClr val="FF0000"/>
                </a:solidFill>
              </a:rPr>
              <a:t>Disponerende faktorer</a:t>
            </a:r>
            <a:endParaRPr lang="da-DK" b="1" dirty="0">
              <a:solidFill>
                <a:srgbClr val="FF0000"/>
              </a:solidFill>
            </a:endParaRPr>
          </a:p>
          <a:p>
            <a:pPr marL="742950" lvl="1" indent="-285750">
              <a:lnSpc>
                <a:spcPct val="120000"/>
              </a:lnSpc>
            </a:pPr>
            <a:r>
              <a:rPr lang="da-DK" dirty="0"/>
              <a:t>Dårlig blæretømning (</a:t>
            </a:r>
            <a:r>
              <a:rPr lang="da-DK" dirty="0" err="1"/>
              <a:t>residualurin</a:t>
            </a:r>
            <a:r>
              <a:rPr lang="da-DK" dirty="0"/>
              <a:t>) </a:t>
            </a:r>
            <a:endParaRPr lang="da-DK" dirty="0"/>
          </a:p>
          <a:p>
            <a:pPr marL="742950" lvl="1" indent="-285750">
              <a:lnSpc>
                <a:spcPct val="120000"/>
              </a:lnSpc>
            </a:pPr>
            <a:r>
              <a:rPr lang="da-DK" dirty="0"/>
              <a:t>Tidligere infektioner</a:t>
            </a:r>
            <a:endParaRPr lang="da-DK" dirty="0"/>
          </a:p>
          <a:p>
            <a:pPr marL="742950" lvl="1" indent="-285750">
              <a:lnSpc>
                <a:spcPct val="120000"/>
              </a:lnSpc>
            </a:pPr>
            <a:r>
              <a:rPr lang="da-DK" dirty="0"/>
              <a:t>Seksuel aktivitet (</a:t>
            </a:r>
            <a:r>
              <a:rPr lang="da-DK" i="1" dirty="0" err="1"/>
              <a:t>honeymoon</a:t>
            </a:r>
            <a:r>
              <a:rPr lang="da-DK" i="1" dirty="0"/>
              <a:t> cystitis</a:t>
            </a:r>
            <a:r>
              <a:rPr lang="da-DK" dirty="0"/>
              <a:t>)</a:t>
            </a:r>
            <a:endParaRPr lang="da-DK" dirty="0"/>
          </a:p>
          <a:p>
            <a:pPr marL="742950" lvl="1" indent="-285750">
              <a:lnSpc>
                <a:spcPct val="120000"/>
              </a:lnSpc>
            </a:pPr>
            <a:r>
              <a:rPr lang="da-DK" dirty="0"/>
              <a:t>Graviditet</a:t>
            </a:r>
            <a:endParaRPr lang="da-DK" dirty="0"/>
          </a:p>
          <a:p>
            <a:pPr marL="742950" lvl="1" indent="-285750">
              <a:lnSpc>
                <a:spcPct val="120000"/>
              </a:lnSpc>
            </a:pPr>
            <a:r>
              <a:rPr lang="da-DK" dirty="0"/>
              <a:t>Østrogenmangel hos </a:t>
            </a:r>
            <a:r>
              <a:rPr lang="da-DK" dirty="0" err="1"/>
              <a:t>postmenopausale</a:t>
            </a:r>
            <a:endParaRPr lang="da-DK" dirty="0"/>
          </a:p>
          <a:p>
            <a:pPr marL="742950" lvl="1" indent="-285750">
              <a:lnSpc>
                <a:spcPct val="120000"/>
              </a:lnSpc>
            </a:pPr>
            <a:r>
              <a:rPr lang="da-DK" dirty="0"/>
              <a:t>Diabetes </a:t>
            </a:r>
            <a:endParaRPr lang="da-DK" dirty="0"/>
          </a:p>
          <a:p>
            <a:pPr marL="742950" lvl="1" indent="-285750">
              <a:lnSpc>
                <a:spcPct val="120000"/>
              </a:lnSpc>
            </a:pPr>
            <a:r>
              <a:rPr lang="da-DK" dirty="0"/>
              <a:t>Immunsuppression</a:t>
            </a:r>
            <a:endParaRPr lang="da-DK" dirty="0"/>
          </a:p>
          <a:p>
            <a:pPr marL="742950" lvl="1" indent="-285750">
              <a:lnSpc>
                <a:spcPct val="120000"/>
              </a:lnSpc>
            </a:pPr>
            <a:r>
              <a:rPr lang="da-DK" dirty="0"/>
              <a:t>Kateter</a:t>
            </a:r>
            <a:endParaRPr lang="da-DK" dirty="0"/>
          </a:p>
          <a:p>
            <a:pPr marL="742950" lvl="1" indent="-285750">
              <a:lnSpc>
                <a:spcPct val="120000"/>
              </a:lnSpc>
            </a:pPr>
            <a:r>
              <a:rPr lang="da-DK" dirty="0"/>
              <a:t>Anatomiske forhold </a:t>
            </a:r>
            <a:endParaRPr lang="da-DK" dirty="0"/>
          </a:p>
          <a:p>
            <a:pPr marL="0" indent="0">
              <a:buNone/>
            </a:pPr>
            <a:endParaRPr lang="da-DK" dirty="0"/>
          </a:p>
        </p:txBody>
      </p:sp>
      <p:pic>
        <p:nvPicPr>
          <p:cNvPr id="26626" name="Picture 2" descr="Hvorfor er tis g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05554" y="2348593"/>
            <a:ext cx="7590259" cy="414428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Urinvejsinfektion (UVI)</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20000"/>
              </a:lnSpc>
            </a:pPr>
            <a:r>
              <a:rPr lang="da-DK" b="1" dirty="0"/>
              <a:t>Symptomer </a:t>
            </a:r>
            <a:endParaRPr lang="da-DK" b="1" dirty="0"/>
          </a:p>
          <a:p>
            <a:pPr lvl="1">
              <a:lnSpc>
                <a:spcPct val="120000"/>
              </a:lnSpc>
            </a:pPr>
            <a:r>
              <a:rPr lang="da-DK" dirty="0" err="1">
                <a:solidFill>
                  <a:srgbClr val="FF0000"/>
                </a:solidFill>
              </a:rPr>
              <a:t>Dysuri</a:t>
            </a:r>
            <a:r>
              <a:rPr lang="da-DK" dirty="0">
                <a:solidFill>
                  <a:srgbClr val="FF0000"/>
                </a:solidFill>
              </a:rPr>
              <a:t> (smerter ved vandladning)</a:t>
            </a:r>
            <a:endParaRPr lang="da-DK" dirty="0">
              <a:solidFill>
                <a:srgbClr val="FF0000"/>
              </a:solidFill>
            </a:endParaRPr>
          </a:p>
          <a:p>
            <a:pPr lvl="1">
              <a:lnSpc>
                <a:spcPct val="120000"/>
              </a:lnSpc>
            </a:pPr>
            <a:r>
              <a:rPr lang="da-DK" dirty="0" err="1">
                <a:solidFill>
                  <a:srgbClr val="FF0000"/>
                </a:solidFill>
              </a:rPr>
              <a:t>Pollakisuri</a:t>
            </a:r>
            <a:r>
              <a:rPr lang="da-DK" dirty="0">
                <a:solidFill>
                  <a:srgbClr val="FF0000"/>
                </a:solidFill>
              </a:rPr>
              <a:t> (hyppig vandladning)</a:t>
            </a:r>
            <a:endParaRPr lang="da-DK" dirty="0">
              <a:solidFill>
                <a:srgbClr val="FF0000"/>
              </a:solidFill>
            </a:endParaRPr>
          </a:p>
          <a:p>
            <a:pPr lvl="1">
              <a:lnSpc>
                <a:spcPct val="120000"/>
              </a:lnSpc>
            </a:pPr>
            <a:r>
              <a:rPr lang="da-DK" dirty="0"/>
              <a:t>Hæmaturi (blod i urinen) </a:t>
            </a:r>
            <a:endParaRPr lang="da-DK" dirty="0"/>
          </a:p>
          <a:p>
            <a:pPr lvl="1">
              <a:lnSpc>
                <a:spcPct val="120000"/>
              </a:lnSpc>
            </a:pPr>
            <a:r>
              <a:rPr lang="da-DK" dirty="0"/>
              <a:t>Feber</a:t>
            </a:r>
            <a:endParaRPr lang="da-DK" dirty="0"/>
          </a:p>
          <a:p>
            <a:pPr lvl="1">
              <a:lnSpc>
                <a:spcPct val="120000"/>
              </a:lnSpc>
            </a:pPr>
            <a:r>
              <a:rPr lang="da-DK" dirty="0"/>
              <a:t>Smerter over blæren </a:t>
            </a:r>
            <a:endParaRPr lang="da-DK" dirty="0"/>
          </a:p>
          <a:p>
            <a:pPr lvl="1">
              <a:lnSpc>
                <a:spcPct val="120000"/>
              </a:lnSpc>
            </a:pPr>
            <a:r>
              <a:rPr lang="da-DK" dirty="0"/>
              <a:t>*Hos ældre ofte konfusion*</a:t>
            </a:r>
            <a:endParaRPr lang="da-DK" dirty="0"/>
          </a:p>
          <a:p>
            <a:pPr>
              <a:lnSpc>
                <a:spcPct val="120000"/>
              </a:lnSpc>
            </a:pPr>
            <a:r>
              <a:rPr lang="da-DK" b="1" dirty="0" err="1"/>
              <a:t>Paraklinik</a:t>
            </a:r>
            <a:endParaRPr lang="da-DK" b="1" dirty="0"/>
          </a:p>
          <a:p>
            <a:pPr lvl="1">
              <a:lnSpc>
                <a:spcPct val="120000"/>
              </a:lnSpc>
            </a:pPr>
            <a:r>
              <a:rPr lang="da-DK" dirty="0"/>
              <a:t>Forhøjede infektionstal</a:t>
            </a:r>
            <a:endParaRPr lang="da-DK" dirty="0"/>
          </a:p>
          <a:p>
            <a:pPr lvl="1">
              <a:lnSpc>
                <a:spcPct val="120000"/>
              </a:lnSpc>
            </a:pPr>
            <a:r>
              <a:rPr lang="da-DK" dirty="0"/>
              <a:t>U-</a:t>
            </a:r>
            <a:r>
              <a:rPr lang="da-DK" dirty="0" err="1"/>
              <a:t>stix</a:t>
            </a:r>
            <a:r>
              <a:rPr lang="da-DK" dirty="0"/>
              <a:t> pos. for blod, leukocytter og/eller nitrit</a:t>
            </a:r>
            <a:endParaRPr lang="da-DK" dirty="0"/>
          </a:p>
          <a:p>
            <a:pPr lvl="1">
              <a:lnSpc>
                <a:spcPct val="120000"/>
              </a:lnSpc>
            </a:pPr>
            <a:r>
              <a:rPr lang="da-DK" dirty="0"/>
              <a:t>Urin D+R med vækst af bakterier</a:t>
            </a:r>
            <a:endParaRPr lang="da-DK" dirty="0"/>
          </a:p>
          <a:p>
            <a:pPr lvl="1">
              <a:lnSpc>
                <a:spcPct val="120000"/>
              </a:lnSpc>
            </a:pPr>
            <a:r>
              <a:rPr lang="da-DK" dirty="0"/>
              <a:t>Billediagnostik bruges typisk kun ved recidiverende infektioner eller infektion mere </a:t>
            </a:r>
            <a:r>
              <a:rPr lang="da-DK" dirty="0" err="1"/>
              <a:t>proximalt</a:t>
            </a:r>
            <a:r>
              <a:rPr lang="da-DK" dirty="0"/>
              <a:t> i urinvejene </a:t>
            </a:r>
            <a:endParaRPr lang="da-DK" dirty="0"/>
          </a:p>
          <a:p>
            <a:pPr>
              <a:lnSpc>
                <a:spcPct val="120000"/>
              </a:lnSpc>
            </a:pPr>
            <a:r>
              <a:rPr lang="da-DK" b="1" dirty="0"/>
              <a:t>Behandling </a:t>
            </a:r>
            <a:r>
              <a:rPr lang="da-DK" dirty="0"/>
              <a:t>= </a:t>
            </a:r>
            <a:endParaRPr lang="da-DK" dirty="0"/>
          </a:p>
          <a:p>
            <a:pPr lvl="1">
              <a:lnSpc>
                <a:spcPct val="120000"/>
              </a:lnSpc>
            </a:pPr>
            <a:r>
              <a:rPr lang="da-DK" dirty="0">
                <a:solidFill>
                  <a:srgbClr val="FF0000"/>
                </a:solidFill>
              </a:rPr>
              <a:t>AB</a:t>
            </a:r>
            <a:r>
              <a:rPr lang="da-DK" dirty="0"/>
              <a:t> </a:t>
            </a:r>
            <a:r>
              <a:rPr lang="da-DK" dirty="0">
                <a:solidFill>
                  <a:srgbClr val="FF0000"/>
                </a:solidFill>
              </a:rPr>
              <a:t>efter resistensbestemmelse </a:t>
            </a:r>
            <a:r>
              <a:rPr lang="da-DK" dirty="0"/>
              <a:t>og sværhedsgrad </a:t>
            </a:r>
            <a:endParaRPr lang="da-DK" dirty="0"/>
          </a:p>
          <a:p>
            <a:endParaRPr lang="da-DK" dirty="0"/>
          </a:p>
        </p:txBody>
      </p:sp>
      <p:pic>
        <p:nvPicPr>
          <p:cNvPr id="27650" name="Picture 2" descr="Urinprøve - Find information på Medicin.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64703" y="1690688"/>
            <a:ext cx="676275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err="1"/>
              <a:t>Pyelonefrit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r>
              <a:rPr lang="da-DK" dirty="0">
                <a:solidFill>
                  <a:srgbClr val="FF0000"/>
                </a:solidFill>
              </a:rPr>
              <a:t>Øvre urinvejsinfektion = nyrebækkenbetændelse</a:t>
            </a:r>
            <a:endParaRPr lang="da-DK" dirty="0">
              <a:solidFill>
                <a:srgbClr val="FF0000"/>
              </a:solidFill>
            </a:endParaRPr>
          </a:p>
          <a:p>
            <a:r>
              <a:rPr lang="da-DK" dirty="0"/>
              <a:t>Skyldes oftest </a:t>
            </a:r>
            <a:r>
              <a:rPr lang="da-DK" dirty="0" err="1"/>
              <a:t>ascenderende</a:t>
            </a:r>
            <a:r>
              <a:rPr lang="da-DK" dirty="0"/>
              <a:t> infektion fra blæren</a:t>
            </a:r>
            <a:endParaRPr lang="da-DK" dirty="0"/>
          </a:p>
          <a:p>
            <a:pPr marL="0" indent="0">
              <a:buNone/>
            </a:pPr>
            <a:r>
              <a:rPr lang="da-DK" b="1" dirty="0"/>
              <a:t>Kræver indlæggelse </a:t>
            </a:r>
            <a:endParaRPr lang="da-DK" b="1" dirty="0"/>
          </a:p>
          <a:p>
            <a:r>
              <a:rPr lang="da-DK" b="1" dirty="0"/>
              <a:t>Symptomer</a:t>
            </a:r>
            <a:endParaRPr lang="da-DK" b="1" dirty="0"/>
          </a:p>
          <a:p>
            <a:pPr lvl="1"/>
            <a:r>
              <a:rPr lang="da-DK" dirty="0"/>
              <a:t>Smerter over blære og nyrer/flanker </a:t>
            </a:r>
            <a:endParaRPr lang="da-DK" dirty="0"/>
          </a:p>
          <a:p>
            <a:pPr lvl="1"/>
            <a:r>
              <a:rPr lang="da-DK" dirty="0"/>
              <a:t>Feber </a:t>
            </a:r>
            <a:endParaRPr lang="da-DK" dirty="0"/>
          </a:p>
          <a:p>
            <a:pPr lvl="1"/>
            <a:r>
              <a:rPr lang="en-US" altLang="da-DK" dirty="0"/>
              <a:t>Ofte</a:t>
            </a:r>
            <a:r>
              <a:rPr lang="da-DK" dirty="0"/>
              <a:t> påvirket AT  </a:t>
            </a:r>
            <a:endParaRPr lang="da-DK" dirty="0"/>
          </a:p>
          <a:p>
            <a:pPr lvl="1"/>
            <a:r>
              <a:rPr lang="da-DK" dirty="0">
                <a:solidFill>
                  <a:srgbClr val="FF0000"/>
                </a:solidFill>
              </a:rPr>
              <a:t>Kan ende ud i sepsis </a:t>
            </a:r>
            <a:r>
              <a:rPr lang="da-DK" dirty="0"/>
              <a:t>- særligt ved afløbshindring (urosepsis)</a:t>
            </a:r>
            <a:endParaRPr lang="da-DK" dirty="0"/>
          </a:p>
          <a:p>
            <a:pPr lvl="1"/>
            <a:r>
              <a:rPr lang="en-US" altLang="da-DK" dirty="0"/>
              <a:t>Hvad er det nu sepsis er?</a:t>
            </a:r>
            <a:r>
              <a:rPr lang="da-DK" dirty="0"/>
              <a:t> </a:t>
            </a:r>
            <a:endParaRPr lang="da-DK" dirty="0"/>
          </a:p>
          <a:p>
            <a:pPr marL="0" indent="0">
              <a:buNone/>
            </a:pPr>
            <a:endParaRPr lang="da-DK" dirty="0"/>
          </a:p>
        </p:txBody>
      </p:sp>
      <p:pic>
        <p:nvPicPr>
          <p:cNvPr id="1026" name="Picture 2" descr="Giver dine nyrer dig ondt i ryggen? - Tairo Klini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98740" y="3654425"/>
            <a:ext cx="3490595" cy="24612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kut nyrebetændelse (nefrit) - Patienthåndbogen på sundhed.d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2832" y="0"/>
            <a:ext cx="4318681" cy="328752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Urologi – stensygdomme </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dirty="0"/>
              <a:t>M&gt;K</a:t>
            </a:r>
            <a:endParaRPr lang="da-DK" dirty="0"/>
          </a:p>
          <a:p>
            <a:pPr>
              <a:lnSpc>
                <a:spcPct val="150000"/>
              </a:lnSpc>
            </a:pPr>
            <a:r>
              <a:rPr lang="da-DK" dirty="0"/>
              <a:t>Debut ofte 30-40-årsalderen</a:t>
            </a:r>
            <a:endParaRPr lang="da-DK" dirty="0"/>
          </a:p>
          <a:p>
            <a:pPr>
              <a:lnSpc>
                <a:spcPct val="150000"/>
              </a:lnSpc>
            </a:pPr>
            <a:r>
              <a:rPr lang="da-DK" dirty="0"/>
              <a:t>Oftest ingen sikker forklaring (85%)</a:t>
            </a:r>
            <a:endParaRPr lang="da-DK" dirty="0"/>
          </a:p>
          <a:p>
            <a:pPr>
              <a:lnSpc>
                <a:spcPct val="150000"/>
              </a:lnSpc>
            </a:pPr>
            <a:r>
              <a:rPr lang="da-DK" b="1" dirty="0"/>
              <a:t>Disponerende faktorer</a:t>
            </a:r>
            <a:endParaRPr lang="da-DK" b="1" dirty="0"/>
          </a:p>
          <a:p>
            <a:pPr marL="742950" lvl="1" indent="-285750">
              <a:lnSpc>
                <a:spcPct val="150000"/>
              </a:lnSpc>
              <a:buFont typeface="Arial" panose="020B0604020202020204" pitchFamily="34" charset="0"/>
              <a:buChar char="•"/>
            </a:pPr>
            <a:r>
              <a:rPr lang="da-DK" sz="2000" dirty="0"/>
              <a:t>Nedsat udskillelse af citrat i urinen</a:t>
            </a:r>
            <a:endParaRPr lang="da-DK" sz="2000" dirty="0"/>
          </a:p>
          <a:p>
            <a:pPr marL="742950" lvl="1" indent="-285750">
              <a:lnSpc>
                <a:spcPct val="150000"/>
              </a:lnSpc>
              <a:buFont typeface="Arial" panose="020B0604020202020204" pitchFamily="34" charset="0"/>
              <a:buChar char="•"/>
            </a:pPr>
            <a:r>
              <a:rPr lang="da-DK" sz="2000" dirty="0"/>
              <a:t>Forhøjet calcium i blodet</a:t>
            </a:r>
            <a:endParaRPr lang="da-DK" sz="2000" dirty="0"/>
          </a:p>
          <a:p>
            <a:pPr marL="742950" lvl="1" indent="-285750">
              <a:lnSpc>
                <a:spcPct val="150000"/>
              </a:lnSpc>
              <a:buFont typeface="Arial" panose="020B0604020202020204" pitchFamily="34" charset="0"/>
              <a:buChar char="•"/>
            </a:pPr>
            <a:r>
              <a:rPr lang="da-DK" sz="2000" dirty="0"/>
              <a:t>Nedsat væskeindtag/dehydrering</a:t>
            </a:r>
            <a:endParaRPr lang="da-DK" sz="2000" dirty="0"/>
          </a:p>
          <a:p>
            <a:pPr marL="742950" lvl="1" indent="-285750">
              <a:lnSpc>
                <a:spcPct val="150000"/>
              </a:lnSpc>
              <a:buFont typeface="Arial" panose="020B0604020202020204" pitchFamily="34" charset="0"/>
              <a:buChar char="•"/>
            </a:pPr>
            <a:r>
              <a:rPr lang="da-DK" sz="2000" dirty="0"/>
              <a:t>Immobilisering</a:t>
            </a:r>
            <a:endParaRPr lang="da-DK" sz="2900" dirty="0"/>
          </a:p>
          <a:p>
            <a:pPr>
              <a:lnSpc>
                <a:spcPct val="150000"/>
              </a:lnSpc>
            </a:pPr>
            <a:r>
              <a:rPr lang="da-DK" dirty="0"/>
              <a:t>Inddeles i simpel og kompliceret</a:t>
            </a:r>
            <a:endParaRPr lang="da-DK" dirty="0"/>
          </a:p>
          <a:p>
            <a:endParaRPr lang="da-DK" dirty="0"/>
          </a:p>
        </p:txBody>
      </p:sp>
      <p:pic>
        <p:nvPicPr>
          <p:cNvPr id="6" name="Billede 5"/>
          <p:cNvPicPr>
            <a:picLocks noChangeAspect="1"/>
          </p:cNvPicPr>
          <p:nvPr/>
        </p:nvPicPr>
        <p:blipFill>
          <a:blip r:embed="rId1"/>
          <a:stretch>
            <a:fillRect/>
          </a:stretch>
        </p:blipFill>
        <p:spPr>
          <a:xfrm>
            <a:off x="6968490" y="692785"/>
            <a:ext cx="3999230" cy="2700020"/>
          </a:xfrm>
          <a:prstGeom prst="rect">
            <a:avLst/>
          </a:prstGeom>
        </p:spPr>
      </p:pic>
      <p:pic>
        <p:nvPicPr>
          <p:cNvPr id="9" name="Billede 8"/>
          <p:cNvPicPr>
            <a:picLocks noChangeAspect="1"/>
          </p:cNvPicPr>
          <p:nvPr/>
        </p:nvPicPr>
        <p:blipFill>
          <a:blip r:embed="rId2"/>
          <a:stretch>
            <a:fillRect/>
          </a:stretch>
        </p:blipFill>
        <p:spPr>
          <a:xfrm>
            <a:off x="6726036" y="3564505"/>
            <a:ext cx="4923655" cy="2747849"/>
          </a:xfrm>
          <a:prstGeom prst="rect">
            <a:avLst/>
          </a:prstGeom>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Nyresten </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dirty="0">
                <a:solidFill>
                  <a:srgbClr val="FF0000"/>
                </a:solidFill>
              </a:rPr>
              <a:t>80% af sten &lt; 5 mm afgår spontant inden for 2-4 uger</a:t>
            </a:r>
            <a:endParaRPr lang="da-DK" dirty="0">
              <a:solidFill>
                <a:srgbClr val="FF0000"/>
              </a:solidFill>
            </a:endParaRPr>
          </a:p>
          <a:p>
            <a:pPr>
              <a:lnSpc>
                <a:spcPct val="150000"/>
              </a:lnSpc>
            </a:pPr>
            <a:r>
              <a:rPr lang="da-DK" dirty="0"/>
              <a:t>Er den ikke passeret = behov for aktiv behandling</a:t>
            </a:r>
            <a:br>
              <a:rPr lang="da-DK" dirty="0"/>
            </a:br>
            <a:endParaRPr lang="da-DK" b="1" dirty="0"/>
          </a:p>
          <a:p>
            <a:pPr>
              <a:lnSpc>
                <a:spcPct val="150000"/>
              </a:lnSpc>
            </a:pPr>
            <a:r>
              <a:rPr lang="da-DK" b="1" dirty="0"/>
              <a:t>Diagnose</a:t>
            </a:r>
            <a:endParaRPr lang="da-DK" b="1" dirty="0"/>
          </a:p>
          <a:p>
            <a:pPr lvl="1">
              <a:lnSpc>
                <a:spcPct val="150000"/>
              </a:lnSpc>
            </a:pPr>
            <a:r>
              <a:rPr lang="da-DK" dirty="0"/>
              <a:t>CT-skanning  </a:t>
            </a:r>
            <a:endParaRPr lang="da-DK" dirty="0"/>
          </a:p>
          <a:p>
            <a:pPr lvl="1">
              <a:lnSpc>
                <a:spcPct val="150000"/>
              </a:lnSpc>
            </a:pPr>
            <a:r>
              <a:rPr lang="da-DK" dirty="0"/>
              <a:t>Klinisk mistanke </a:t>
            </a:r>
            <a:endParaRPr lang="da-DK" dirty="0"/>
          </a:p>
          <a:p>
            <a:pPr lvl="2">
              <a:lnSpc>
                <a:spcPct val="150000"/>
              </a:lnSpc>
            </a:pPr>
            <a:r>
              <a:rPr lang="da-DK" dirty="0"/>
              <a:t>Påvirkede nyretal, </a:t>
            </a:r>
            <a:r>
              <a:rPr lang="da-DK" dirty="0" err="1"/>
              <a:t>urinstix</a:t>
            </a:r>
            <a:r>
              <a:rPr lang="da-DK" dirty="0"/>
              <a:t> +blod, klassiske smerter</a:t>
            </a:r>
            <a:endParaRPr lang="da-DK" dirty="0"/>
          </a:p>
          <a:p>
            <a:endParaRPr lang="da-DK" dirty="0"/>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75472" y="2506661"/>
            <a:ext cx="4316528" cy="4351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En gammel recept til nyre- og galdeste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1896" y="25296"/>
            <a:ext cx="4133903" cy="2761447"/>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Nyresten</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b="1" dirty="0"/>
              <a:t>Akut nyrestensanfald – symptomer </a:t>
            </a:r>
            <a:endParaRPr lang="da-DK" b="1" dirty="0"/>
          </a:p>
          <a:p>
            <a:pPr lvl="1">
              <a:lnSpc>
                <a:spcPct val="150000"/>
              </a:lnSpc>
            </a:pPr>
            <a:r>
              <a:rPr lang="da-DK" dirty="0">
                <a:solidFill>
                  <a:srgbClr val="FF0000"/>
                </a:solidFill>
              </a:rPr>
              <a:t>Pludseligt indsættende kolikagtige smerter i nyreregionen/flanke</a:t>
            </a:r>
            <a:endParaRPr lang="da-DK" dirty="0">
              <a:solidFill>
                <a:srgbClr val="FF0000"/>
              </a:solidFill>
            </a:endParaRPr>
          </a:p>
          <a:p>
            <a:pPr lvl="1">
              <a:lnSpc>
                <a:spcPct val="150000"/>
              </a:lnSpc>
            </a:pPr>
            <a:r>
              <a:rPr lang="da-DK" dirty="0">
                <a:solidFill>
                  <a:srgbClr val="FF0000"/>
                </a:solidFill>
              </a:rPr>
              <a:t>Der kan være udstråling til </a:t>
            </a:r>
            <a:r>
              <a:rPr lang="da-DK" dirty="0" err="1">
                <a:solidFill>
                  <a:srgbClr val="FF0000"/>
                </a:solidFill>
              </a:rPr>
              <a:t>scrotum</a:t>
            </a:r>
            <a:r>
              <a:rPr lang="da-DK" dirty="0">
                <a:solidFill>
                  <a:srgbClr val="FF0000"/>
                </a:solidFill>
              </a:rPr>
              <a:t>/</a:t>
            </a:r>
            <a:r>
              <a:rPr lang="da-DK" dirty="0" err="1">
                <a:solidFill>
                  <a:srgbClr val="FF0000"/>
                </a:solidFill>
              </a:rPr>
              <a:t>labia</a:t>
            </a:r>
            <a:r>
              <a:rPr lang="da-DK" dirty="0">
                <a:solidFill>
                  <a:srgbClr val="FF0000"/>
                </a:solidFill>
              </a:rPr>
              <a:t> og lysken</a:t>
            </a:r>
            <a:endParaRPr lang="da-DK" dirty="0">
              <a:solidFill>
                <a:srgbClr val="FF0000"/>
              </a:solidFill>
            </a:endParaRPr>
          </a:p>
          <a:p>
            <a:pPr lvl="1">
              <a:lnSpc>
                <a:spcPct val="150000"/>
              </a:lnSpc>
            </a:pPr>
            <a:r>
              <a:rPr lang="da-DK" dirty="0">
                <a:solidFill>
                  <a:srgbClr val="FF0000"/>
                </a:solidFill>
              </a:rPr>
              <a:t>Svært ved at finde ro </a:t>
            </a:r>
            <a:endParaRPr lang="da-DK" dirty="0">
              <a:solidFill>
                <a:srgbClr val="FF0000"/>
              </a:solidFill>
            </a:endParaRPr>
          </a:p>
          <a:p>
            <a:pPr lvl="1">
              <a:lnSpc>
                <a:spcPct val="150000"/>
              </a:lnSpc>
            </a:pPr>
            <a:r>
              <a:rPr lang="da-DK" dirty="0"/>
              <a:t>Evt. hæmaturi (blod i urinen) </a:t>
            </a:r>
            <a:endParaRPr lang="da-DK" dirty="0"/>
          </a:p>
          <a:p>
            <a:pPr lvl="1">
              <a:lnSpc>
                <a:spcPct val="150000"/>
              </a:lnSpc>
            </a:pPr>
            <a:r>
              <a:rPr lang="da-DK" dirty="0"/>
              <a:t>Evt. </a:t>
            </a:r>
            <a:r>
              <a:rPr lang="da-DK" dirty="0" err="1"/>
              <a:t>dysuri</a:t>
            </a:r>
            <a:endParaRPr lang="da-DK" dirty="0"/>
          </a:p>
          <a:p>
            <a:pPr lvl="1">
              <a:lnSpc>
                <a:spcPct val="150000"/>
              </a:lnSpc>
            </a:pPr>
            <a:r>
              <a:rPr lang="da-DK" dirty="0"/>
              <a:t>Pt. ofte </a:t>
            </a:r>
            <a:r>
              <a:rPr lang="da-DK" dirty="0" err="1"/>
              <a:t>forkvalmede</a:t>
            </a:r>
            <a:r>
              <a:rPr lang="da-DK" dirty="0"/>
              <a:t> </a:t>
            </a:r>
            <a:endParaRPr lang="da-DK" dirty="0"/>
          </a:p>
          <a:p>
            <a:pPr>
              <a:lnSpc>
                <a:spcPct val="150000"/>
              </a:lnSpc>
            </a:pPr>
            <a:r>
              <a:rPr lang="da-DK" dirty="0"/>
              <a:t>Anfald varer typisk omkring 15 minutter og imellem disse er man smertefri </a:t>
            </a:r>
            <a:endParaRPr lang="da-DK" dirty="0"/>
          </a:p>
          <a:p>
            <a:pPr>
              <a:lnSpc>
                <a:spcPct val="150000"/>
              </a:lnSpc>
            </a:pPr>
            <a:r>
              <a:rPr lang="da-DK" dirty="0"/>
              <a:t>Nogle gange har patienter ikke smerter, men derimod lidt murren i nyreregionen </a:t>
            </a:r>
            <a:endParaRPr lang="da-DK" dirty="0"/>
          </a:p>
          <a:p>
            <a:pPr>
              <a:lnSpc>
                <a:spcPct val="150000"/>
              </a:lnSpc>
            </a:pPr>
            <a:r>
              <a:rPr lang="da-DK" dirty="0"/>
              <a:t>Kan være asymptomatisk (små sten)</a:t>
            </a:r>
            <a:endParaRPr lang="da-DK" dirty="0"/>
          </a:p>
          <a:p>
            <a:endParaRPr lang="da-DK" dirty="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7028" y="-1"/>
            <a:ext cx="3614971" cy="4876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Buy Ibuprofen 600mg | 84 Pain Relief Tablets for £12.9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0661" y="0"/>
            <a:ext cx="4351339" cy="4351339"/>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p:cNvSpPr>
            <a:spLocks noGrp="1"/>
          </p:cNvSpPr>
          <p:nvPr>
            <p:ph type="subTitle" idx="1"/>
          </p:nvPr>
        </p:nvSpPr>
        <p:spPr>
          <a:xfrm>
            <a:off x="5913120" y="114300"/>
            <a:ext cx="6422390" cy="424180"/>
          </a:xfrm>
        </p:spPr>
        <p:txBody>
          <a:bodyPr/>
          <a:p>
            <a:endParaRPr lang="en-US"/>
          </a:p>
        </p:txBody>
      </p:sp>
      <p:sp>
        <p:nvSpPr>
          <p:cNvPr id="2" name="Titel 1"/>
          <p:cNvSpPr>
            <a:spLocks noGrp="1"/>
          </p:cNvSpPr>
          <p:nvPr>
            <p:ph type="title"/>
          </p:nvPr>
        </p:nvSpPr>
        <p:spPr>
          <a:xfrm>
            <a:off x="360680" y="179070"/>
            <a:ext cx="5861685" cy="359410"/>
          </a:xfrm>
        </p:spPr>
        <p:txBody>
          <a:bodyPr/>
          <a:lstStyle/>
          <a:p>
            <a:r>
              <a:rPr lang="da-DK" dirty="0"/>
              <a:t>Stensygdomme</a:t>
            </a:r>
            <a:endParaRPr lang="da-DK" dirty="0"/>
          </a:p>
        </p:txBody>
      </p:sp>
      <p:sp>
        <p:nvSpPr>
          <p:cNvPr id="3" name="Pladsholder til indhold 2"/>
          <p:cNvSpPr>
            <a:spLocks noGrp="1"/>
          </p:cNvSpPr>
          <p:nvPr>
            <p:ph idx="13"/>
          </p:nvPr>
        </p:nvSpPr>
        <p:spPr/>
        <p:txBody>
          <a:bodyPr>
            <a:normAutofit/>
          </a:bodyPr>
          <a:lstStyle/>
          <a:p>
            <a:pPr>
              <a:lnSpc>
                <a:spcPct val="150000"/>
              </a:lnSpc>
            </a:pPr>
            <a:r>
              <a:rPr lang="da-DK" b="1" dirty="0">
                <a:solidFill>
                  <a:srgbClr val="FF0000"/>
                </a:solidFill>
              </a:rPr>
              <a:t>Behandling</a:t>
            </a:r>
            <a:r>
              <a:rPr lang="da-DK" dirty="0">
                <a:solidFill>
                  <a:srgbClr val="FF0000"/>
                </a:solidFill>
              </a:rPr>
              <a:t> = primært smertelindring</a:t>
            </a:r>
            <a:endParaRPr lang="da-DK" dirty="0">
              <a:solidFill>
                <a:srgbClr val="FF0000"/>
              </a:solidFill>
            </a:endParaRPr>
          </a:p>
          <a:p>
            <a:pPr lvl="1">
              <a:lnSpc>
                <a:spcPct val="150000"/>
              </a:lnSpc>
            </a:pPr>
            <a:r>
              <a:rPr lang="da-DK" dirty="0">
                <a:solidFill>
                  <a:srgbClr val="FF0000"/>
                </a:solidFill>
              </a:rPr>
              <a:t>NSAID </a:t>
            </a:r>
            <a:endParaRPr lang="da-DK" dirty="0">
              <a:solidFill>
                <a:srgbClr val="FF0000"/>
              </a:solidFill>
            </a:endParaRPr>
          </a:p>
          <a:p>
            <a:pPr lvl="1">
              <a:lnSpc>
                <a:spcPct val="150000"/>
              </a:lnSpc>
            </a:pPr>
            <a:r>
              <a:rPr lang="da-DK" dirty="0">
                <a:solidFill>
                  <a:srgbClr val="FF0000"/>
                </a:solidFill>
              </a:rPr>
              <a:t>Langt de fleste sten passerer af sig selv </a:t>
            </a:r>
            <a:endParaRPr lang="da-DK" dirty="0">
              <a:solidFill>
                <a:srgbClr val="FF0000"/>
              </a:solidFill>
            </a:endParaRPr>
          </a:p>
          <a:p>
            <a:pPr>
              <a:lnSpc>
                <a:spcPct val="150000"/>
              </a:lnSpc>
            </a:pPr>
            <a:r>
              <a:rPr lang="da-DK" dirty="0"/>
              <a:t>Hvis patienten har </a:t>
            </a:r>
            <a:r>
              <a:rPr lang="da-DK" b="1" dirty="0">
                <a:solidFill>
                  <a:srgbClr val="FF0000"/>
                </a:solidFill>
              </a:rPr>
              <a:t>feber og afløbshindring</a:t>
            </a:r>
            <a:r>
              <a:rPr lang="da-DK" dirty="0">
                <a:solidFill>
                  <a:srgbClr val="FF0000"/>
                </a:solidFill>
              </a:rPr>
              <a:t>, </a:t>
            </a:r>
            <a:r>
              <a:rPr lang="da-DK" u="sng" dirty="0">
                <a:solidFill>
                  <a:srgbClr val="FF0000"/>
                </a:solidFill>
              </a:rPr>
              <a:t>skal</a:t>
            </a:r>
            <a:r>
              <a:rPr lang="da-DK" dirty="0">
                <a:solidFill>
                  <a:srgbClr val="FF0000"/>
                </a:solidFill>
              </a:rPr>
              <a:t> der aflastes akut</a:t>
            </a:r>
            <a:endParaRPr lang="da-DK" dirty="0">
              <a:solidFill>
                <a:srgbClr val="FF0000"/>
              </a:solidFill>
            </a:endParaRPr>
          </a:p>
          <a:p>
            <a:pPr>
              <a:lnSpc>
                <a:spcPct val="150000"/>
              </a:lnSpc>
            </a:pPr>
            <a:r>
              <a:rPr lang="da-DK" dirty="0"/>
              <a:t>Hvis patienten kun har afløbshindring (svær </a:t>
            </a:r>
            <a:r>
              <a:rPr lang="da-DK" dirty="0" err="1"/>
              <a:t>hydronefrose</a:t>
            </a:r>
            <a:r>
              <a:rPr lang="da-DK" dirty="0"/>
              <a:t>), </a:t>
            </a:r>
            <a:r>
              <a:rPr lang="da-DK" u="sng" dirty="0"/>
              <a:t>kan</a:t>
            </a:r>
            <a:r>
              <a:rPr lang="da-DK" dirty="0"/>
              <a:t> der også aflastes</a:t>
            </a:r>
            <a:endParaRPr lang="da-DK"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Urinvejssten </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r>
              <a:rPr lang="da-DK" b="1" dirty="0"/>
              <a:t>Behandling – akut aflastning </a:t>
            </a:r>
            <a:endParaRPr lang="da-DK" b="1" dirty="0"/>
          </a:p>
          <a:p>
            <a:pPr lvl="1"/>
            <a:r>
              <a:rPr lang="da-DK" dirty="0"/>
              <a:t>Sten der giver afløbshindring = JJ-kateter </a:t>
            </a:r>
            <a:endParaRPr lang="da-DK" dirty="0"/>
          </a:p>
          <a:p>
            <a:pPr lvl="2"/>
            <a:r>
              <a:rPr lang="da-DK" dirty="0"/>
              <a:t>Lægges via urinrøret i fuldbedøvelse</a:t>
            </a:r>
            <a:endParaRPr lang="da-DK" dirty="0"/>
          </a:p>
          <a:p>
            <a:pPr lvl="1"/>
            <a:r>
              <a:rPr lang="da-DK" dirty="0" err="1"/>
              <a:t>Nefrostomikateter</a:t>
            </a:r>
            <a:r>
              <a:rPr lang="da-DK" dirty="0"/>
              <a:t> gennem huden på ryggen</a:t>
            </a:r>
            <a:endParaRPr lang="da-DK" dirty="0"/>
          </a:p>
          <a:p>
            <a:pPr lvl="2"/>
            <a:r>
              <a:rPr lang="da-DK" dirty="0"/>
              <a:t>Aflaster urinvejene og forebygger forværring i nyrefunktion </a:t>
            </a:r>
            <a:br>
              <a:rPr lang="da-DK" dirty="0"/>
            </a:br>
            <a:endParaRPr lang="da-DK" dirty="0"/>
          </a:p>
          <a:p>
            <a:r>
              <a:rPr lang="da-DK" b="1" dirty="0"/>
              <a:t>Komplikationer</a:t>
            </a:r>
            <a:endParaRPr lang="da-DK" b="1" dirty="0"/>
          </a:p>
          <a:p>
            <a:pPr lvl="1"/>
            <a:r>
              <a:rPr lang="da-DK" dirty="0"/>
              <a:t>Blødning</a:t>
            </a:r>
            <a:endParaRPr lang="da-DK" dirty="0"/>
          </a:p>
          <a:p>
            <a:pPr lvl="1"/>
            <a:r>
              <a:rPr lang="da-DK" dirty="0"/>
              <a:t>Infektion</a:t>
            </a:r>
            <a:endParaRPr lang="da-DK" dirty="0"/>
          </a:p>
          <a:p>
            <a:pPr lvl="1"/>
            <a:r>
              <a:rPr lang="da-DK" dirty="0"/>
              <a:t>Blokeret stent/ stent ligger forkert </a:t>
            </a:r>
            <a:endParaRPr lang="da-DK" dirty="0"/>
          </a:p>
          <a:p>
            <a:endParaRPr lang="da-DK" dirty="0"/>
          </a:p>
        </p:txBody>
      </p:sp>
      <p:pic>
        <p:nvPicPr>
          <p:cNvPr id="2050" name="Picture 2" descr="Anlæggelse af JJ-kateter - Regionhospitalet Gødstru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0" y="2762250"/>
            <a:ext cx="3810000" cy="4095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frostomi: Fungsi, Prosedur dan Komplikasinya - IDN Med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570" y="13702"/>
            <a:ext cx="4110990" cy="268108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1</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p:txBody>
          <a:bodyPr/>
          <a:lstStyle/>
          <a:p>
            <a:r>
              <a:rPr lang="da-DK" dirty="0"/>
              <a:t>82 årig kvinde indlægges med pneumoni. Hun er kendt med hypertension og artrose. Aktuelt i behandling med ACE-hæmmer, </a:t>
            </a:r>
            <a:r>
              <a:rPr lang="da-DK" dirty="0" err="1"/>
              <a:t>diuretika</a:t>
            </a:r>
            <a:r>
              <a:rPr lang="da-DK" dirty="0"/>
              <a:t>, og tager selv håndkøbsmedicin mod smerter</a:t>
            </a:r>
            <a:endParaRPr lang="da-DK" dirty="0"/>
          </a:p>
          <a:p>
            <a:r>
              <a:rPr lang="da-DK" dirty="0"/>
              <a:t>Aktuelt tiltagende konfus gennem de sidste 12 timer. Drikker sparsomt. </a:t>
            </a:r>
            <a:r>
              <a:rPr lang="da-DK" dirty="0" err="1"/>
              <a:t>Oliguri</a:t>
            </a:r>
            <a:r>
              <a:rPr lang="da-DK" dirty="0"/>
              <a:t> og kvalme. </a:t>
            </a:r>
            <a:endParaRPr lang="da-DK" dirty="0"/>
          </a:p>
          <a:p>
            <a:r>
              <a:rPr lang="da-DK" dirty="0"/>
              <a:t>Hvad mistænker I der er galt?</a:t>
            </a:r>
            <a:endParaRPr lang="da-DK" dirty="0"/>
          </a:p>
          <a:p>
            <a:pPr lvl="1"/>
            <a:r>
              <a:rPr lang="da-DK" dirty="0"/>
              <a:t>Hvilke risikofaktorer er der hos denne patient?</a:t>
            </a:r>
            <a:endParaRPr lang="da-DK" dirty="0"/>
          </a:p>
          <a:p>
            <a:pPr lvl="1"/>
            <a:r>
              <a:rPr lang="da-DK" dirty="0"/>
              <a:t>Hvilke prøver/undersøgelser vil I ordinere?</a:t>
            </a:r>
            <a:endParaRPr lang="da-DK" dirty="0"/>
          </a:p>
          <a:p>
            <a:pPr lvl="1"/>
            <a:r>
              <a:rPr lang="da-DK" dirty="0"/>
              <a:t>Hvad er behandlingen?</a:t>
            </a:r>
            <a:endParaRPr lang="da-DK" dirty="0"/>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Stensygdomme</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lnSpcReduction="10000"/>
          </a:bodyPr>
          <a:lstStyle/>
          <a:p>
            <a:pPr>
              <a:lnSpc>
                <a:spcPct val="150000"/>
              </a:lnSpc>
            </a:pPr>
            <a:r>
              <a:rPr lang="da-DK" b="1" dirty="0"/>
              <a:t>Stenfjernelse - </a:t>
            </a:r>
            <a:r>
              <a:rPr lang="da-DK" dirty="0"/>
              <a:t>altid mindst invasive måde</a:t>
            </a:r>
            <a:endParaRPr lang="da-DK" dirty="0"/>
          </a:p>
          <a:p>
            <a:pPr lvl="1">
              <a:lnSpc>
                <a:spcPct val="150000"/>
              </a:lnSpc>
            </a:pPr>
            <a:r>
              <a:rPr lang="da-DK" dirty="0"/>
              <a:t>ESWL (</a:t>
            </a:r>
            <a:r>
              <a:rPr lang="da-DK" dirty="0" err="1"/>
              <a:t>shockbølger</a:t>
            </a:r>
            <a:r>
              <a:rPr lang="da-DK" dirty="0"/>
              <a:t>) kan bruges til små sten (≤2 cm) </a:t>
            </a:r>
            <a:endParaRPr lang="da-DK" dirty="0"/>
          </a:p>
          <a:p>
            <a:pPr lvl="2">
              <a:lnSpc>
                <a:spcPct val="150000"/>
              </a:lnSpc>
            </a:pPr>
            <a:r>
              <a:rPr lang="da-DK" dirty="0"/>
              <a:t>Knusning af sten til grus</a:t>
            </a:r>
            <a:r>
              <a:rPr lang="en-US" altLang="da-DK" dirty="0"/>
              <a:t> der </a:t>
            </a:r>
            <a:r>
              <a:rPr lang="da-DK" dirty="0"/>
              <a:t>kvitteres</a:t>
            </a:r>
            <a:endParaRPr lang="da-DK" dirty="0"/>
          </a:p>
          <a:p>
            <a:pPr lvl="1">
              <a:lnSpc>
                <a:spcPct val="150000"/>
              </a:lnSpc>
            </a:pPr>
            <a:r>
              <a:rPr lang="da-DK" dirty="0"/>
              <a:t>Større sten kan fjernes kateterbaseret </a:t>
            </a:r>
            <a:endParaRPr lang="da-DK" dirty="0"/>
          </a:p>
          <a:p>
            <a:pPr lvl="2">
              <a:lnSpc>
                <a:spcPct val="150000"/>
              </a:lnSpc>
            </a:pPr>
            <a:r>
              <a:rPr lang="da-DK" dirty="0"/>
              <a:t>Stenfanger og laser via </a:t>
            </a:r>
            <a:r>
              <a:rPr lang="da-DK" dirty="0" err="1"/>
              <a:t>urethra</a:t>
            </a:r>
            <a:r>
              <a:rPr lang="da-DK" dirty="0"/>
              <a:t> </a:t>
            </a:r>
            <a:endParaRPr lang="da-DK" dirty="0"/>
          </a:p>
          <a:p>
            <a:pPr>
              <a:lnSpc>
                <a:spcPct val="150000"/>
              </a:lnSpc>
            </a:pPr>
            <a:endParaRPr lang="da-DK" dirty="0"/>
          </a:p>
          <a:p>
            <a:endParaRPr lang="da-DK"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33201" y="3781507"/>
            <a:ext cx="5758799" cy="29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descr="ESWL (Lithotripsy) — Urology Care Toowoomba | Dr Nikhil Sapre Urolog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977" y="-30825"/>
            <a:ext cx="4767023" cy="402296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Hæmaturi</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7338060" cy="5892800"/>
          </a:xfrm>
        </p:spPr>
        <p:txBody>
          <a:bodyPr>
            <a:normAutofit/>
          </a:bodyPr>
          <a:lstStyle/>
          <a:p>
            <a:pPr>
              <a:lnSpc>
                <a:spcPct val="150000"/>
              </a:lnSpc>
            </a:pPr>
            <a:r>
              <a:rPr lang="da-DK" b="1" dirty="0">
                <a:solidFill>
                  <a:srgbClr val="FF0000"/>
                </a:solidFill>
              </a:rPr>
              <a:t>Hæmaturi</a:t>
            </a:r>
            <a:r>
              <a:rPr lang="da-DK" dirty="0">
                <a:solidFill>
                  <a:srgbClr val="FF0000"/>
                </a:solidFill>
              </a:rPr>
              <a:t> = blod i urinen </a:t>
            </a:r>
            <a:endParaRPr lang="da-DK" dirty="0">
              <a:solidFill>
                <a:srgbClr val="FF0000"/>
              </a:solidFill>
            </a:endParaRPr>
          </a:p>
          <a:p>
            <a:pPr lvl="1">
              <a:lnSpc>
                <a:spcPct val="150000"/>
              </a:lnSpc>
            </a:pPr>
            <a:r>
              <a:rPr lang="da-DK" dirty="0"/>
              <a:t>Makroskopisk = synligt blod </a:t>
            </a:r>
            <a:endParaRPr lang="da-DK" dirty="0"/>
          </a:p>
          <a:p>
            <a:pPr lvl="1">
              <a:lnSpc>
                <a:spcPct val="150000"/>
              </a:lnSpc>
            </a:pPr>
            <a:r>
              <a:rPr lang="da-DK" dirty="0"/>
              <a:t>Mikroskopisk = blod på U-</a:t>
            </a:r>
            <a:r>
              <a:rPr lang="da-DK" dirty="0" err="1"/>
              <a:t>stix</a:t>
            </a:r>
            <a:endParaRPr lang="da-DK" dirty="0"/>
          </a:p>
          <a:p>
            <a:pPr>
              <a:lnSpc>
                <a:spcPct val="150000"/>
              </a:lnSpc>
            </a:pPr>
            <a:r>
              <a:rPr lang="da-DK" b="1" dirty="0"/>
              <a:t>Årsager = MANGE </a:t>
            </a:r>
            <a:endParaRPr lang="da-DK" b="1" dirty="0"/>
          </a:p>
          <a:p>
            <a:pPr lvl="1">
              <a:lnSpc>
                <a:spcPct val="150000"/>
              </a:lnSpc>
            </a:pPr>
            <a:r>
              <a:rPr lang="da-DK" dirty="0">
                <a:solidFill>
                  <a:srgbClr val="FF0000"/>
                </a:solidFill>
              </a:rPr>
              <a:t>Oftest benigne </a:t>
            </a:r>
            <a:r>
              <a:rPr lang="da-DK" dirty="0"/>
              <a:t>(infektion, sten, traume mv) </a:t>
            </a:r>
            <a:endParaRPr lang="da-DK" dirty="0"/>
          </a:p>
          <a:p>
            <a:pPr lvl="1">
              <a:lnSpc>
                <a:spcPct val="150000"/>
              </a:lnSpc>
            </a:pPr>
            <a:r>
              <a:rPr lang="da-DK" dirty="0">
                <a:solidFill>
                  <a:srgbClr val="FF0000"/>
                </a:solidFill>
              </a:rPr>
              <a:t>KAN være tegn blå cancer i urinvejene </a:t>
            </a:r>
            <a:r>
              <a:rPr lang="da-DK" dirty="0"/>
              <a:t>(nyrecancer, blærecancer) </a:t>
            </a:r>
            <a:endParaRPr lang="da-DK" dirty="0"/>
          </a:p>
          <a:p>
            <a:pPr>
              <a:lnSpc>
                <a:spcPct val="150000"/>
              </a:lnSpc>
            </a:pPr>
            <a:r>
              <a:rPr lang="da-DK" dirty="0"/>
              <a:t>Screener man befolkning med </a:t>
            </a:r>
            <a:r>
              <a:rPr lang="da-DK" dirty="0" err="1"/>
              <a:t>stix</a:t>
            </a:r>
            <a:r>
              <a:rPr lang="da-DK" dirty="0"/>
              <a:t>, vil 13-20% have hæmaturi, men kun 1-2% vil have patologisk tilstand i urinvejene</a:t>
            </a:r>
            <a:endParaRPr lang="da-DK" dirty="0"/>
          </a:p>
          <a:p>
            <a:pPr>
              <a:lnSpc>
                <a:spcPct val="150000"/>
              </a:lnSpc>
            </a:pPr>
            <a:r>
              <a:rPr lang="da-DK" dirty="0">
                <a:solidFill>
                  <a:srgbClr val="FF0000"/>
                </a:solidFill>
              </a:rPr>
              <a:t>Makroskopisk hæmaturi = faresignal! </a:t>
            </a:r>
            <a:endParaRPr lang="da-DK" dirty="0">
              <a:solidFill>
                <a:srgbClr val="FF0000"/>
              </a:solidFill>
            </a:endParaRPr>
          </a:p>
          <a:p>
            <a:pPr lvl="1">
              <a:lnSpc>
                <a:spcPct val="150000"/>
              </a:lnSpc>
            </a:pPr>
            <a:r>
              <a:rPr lang="da-DK" dirty="0">
                <a:solidFill>
                  <a:srgbClr val="FF0000"/>
                </a:solidFill>
              </a:rPr>
              <a:t>Altid obs cancer i blære/nyre </a:t>
            </a:r>
            <a:endParaRPr lang="da-DK" dirty="0">
              <a:solidFill>
                <a:srgbClr val="FF0000"/>
              </a:solidFill>
            </a:endParaRPr>
          </a:p>
          <a:p>
            <a:pPr>
              <a:lnSpc>
                <a:spcPct val="150000"/>
              </a:lnSpc>
            </a:pPr>
            <a:endParaRPr lang="da-DK" dirty="0"/>
          </a:p>
          <a:p>
            <a:endParaRPr lang="da-DK" dirty="0"/>
          </a:p>
        </p:txBody>
      </p:sp>
      <p:pic>
        <p:nvPicPr>
          <p:cNvPr id="6146" name="Picture 2" descr="Blood In Urine (Hematuria): Causes, Diagnosis &amp; Treatm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72759" y="768597"/>
            <a:ext cx="3941337" cy="532080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LUTS</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dirty="0"/>
              <a:t>Vandladningssymptomer</a:t>
            </a:r>
            <a:endParaRPr lang="da-DK" dirty="0"/>
          </a:p>
          <a:p>
            <a:pPr>
              <a:lnSpc>
                <a:spcPct val="150000"/>
              </a:lnSpc>
            </a:pPr>
            <a:r>
              <a:rPr lang="en-US" altLang="da-DK" dirty="0"/>
              <a:t>Lower Urinary Tract Symptoms</a:t>
            </a:r>
            <a:r>
              <a:rPr lang="da-DK" dirty="0"/>
              <a:t> </a:t>
            </a:r>
            <a:endParaRPr lang="da-DK" dirty="0"/>
          </a:p>
          <a:p>
            <a:pPr>
              <a:lnSpc>
                <a:spcPct val="150000"/>
              </a:lnSpc>
            </a:pPr>
            <a:r>
              <a:rPr lang="da-DK" dirty="0">
                <a:solidFill>
                  <a:srgbClr val="FF0000"/>
                </a:solidFill>
              </a:rPr>
              <a:t>Hyppigst hos mænd </a:t>
            </a:r>
            <a:endParaRPr lang="da-DK" dirty="0">
              <a:solidFill>
                <a:srgbClr val="FF0000"/>
              </a:solidFill>
            </a:endParaRPr>
          </a:p>
          <a:p>
            <a:pPr>
              <a:lnSpc>
                <a:spcPct val="150000"/>
              </a:lnSpc>
            </a:pPr>
            <a:r>
              <a:rPr lang="da-DK" dirty="0">
                <a:solidFill>
                  <a:srgbClr val="FF0000"/>
                </a:solidFill>
              </a:rPr>
              <a:t>Incidensen stiger med alderen</a:t>
            </a:r>
            <a:endParaRPr lang="da-DK" dirty="0">
              <a:solidFill>
                <a:srgbClr val="FF0000"/>
              </a:solidFill>
            </a:endParaRPr>
          </a:p>
          <a:p>
            <a:pPr lvl="1">
              <a:lnSpc>
                <a:spcPct val="150000"/>
              </a:lnSpc>
            </a:pPr>
            <a:r>
              <a:rPr lang="da-DK" dirty="0"/>
              <a:t>&gt;60 år = LUTS hos ca. 40%</a:t>
            </a:r>
            <a:endParaRPr lang="da-DK" dirty="0"/>
          </a:p>
          <a:p>
            <a:pPr lvl="1">
              <a:lnSpc>
                <a:spcPct val="150000"/>
              </a:lnSpc>
            </a:pPr>
            <a:r>
              <a:rPr lang="da-DK" dirty="0"/>
              <a:t>Hos +80-årige er det over 70%</a:t>
            </a:r>
            <a:endParaRPr lang="da-DK" dirty="0"/>
          </a:p>
          <a:p>
            <a:pPr lvl="1">
              <a:lnSpc>
                <a:spcPct val="150000"/>
              </a:lnSpc>
            </a:pPr>
            <a:r>
              <a:rPr lang="da-DK" dirty="0"/>
              <a:t>Danmark lever flere end 200.000 mænd med LUTS</a:t>
            </a:r>
            <a:endParaRPr lang="da-DK" dirty="0"/>
          </a:p>
          <a:p>
            <a:endParaRPr lang="da-DK" dirty="0"/>
          </a:p>
        </p:txBody>
      </p:sp>
      <p:pic>
        <p:nvPicPr>
          <p:cNvPr id="7172" name="Picture 4" descr="Prostate gland and urinary problems | Dr . K . Ramesh, Chennai Urolog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94833" y="830906"/>
            <a:ext cx="4725097" cy="317038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LUTS</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20000"/>
              </a:lnSpc>
            </a:pPr>
            <a:r>
              <a:rPr lang="da-DK" b="1" dirty="0"/>
              <a:t>Symptomer</a:t>
            </a:r>
            <a:r>
              <a:rPr lang="da-DK" dirty="0"/>
              <a:t> </a:t>
            </a:r>
            <a:endParaRPr lang="da-DK" dirty="0"/>
          </a:p>
          <a:p>
            <a:pPr marL="742950" lvl="1" indent="-285750">
              <a:lnSpc>
                <a:spcPct val="120000"/>
              </a:lnSpc>
            </a:pPr>
            <a:r>
              <a:rPr lang="da-DK" b="1" dirty="0"/>
              <a:t>Problemer med reservoirfunktionen </a:t>
            </a:r>
            <a:endParaRPr lang="da-DK" b="1" dirty="0"/>
          </a:p>
          <a:p>
            <a:pPr marL="1200150" lvl="2" indent="-285750">
              <a:lnSpc>
                <a:spcPct val="120000"/>
              </a:lnSpc>
            </a:pPr>
            <a:r>
              <a:rPr lang="da-DK" dirty="0" err="1"/>
              <a:t>Pollakisuri</a:t>
            </a:r>
            <a:r>
              <a:rPr lang="da-DK" dirty="0"/>
              <a:t> (hyppig vandladning)</a:t>
            </a:r>
            <a:endParaRPr lang="da-DK" dirty="0"/>
          </a:p>
          <a:p>
            <a:pPr marL="1200150" lvl="2" indent="-285750">
              <a:lnSpc>
                <a:spcPct val="120000"/>
              </a:lnSpc>
            </a:pPr>
            <a:r>
              <a:rPr lang="da-DK" dirty="0" err="1"/>
              <a:t>Urge</a:t>
            </a:r>
            <a:r>
              <a:rPr lang="da-DK" dirty="0"/>
              <a:t> og </a:t>
            </a:r>
            <a:r>
              <a:rPr lang="da-DK" dirty="0" err="1"/>
              <a:t>urge</a:t>
            </a:r>
            <a:r>
              <a:rPr lang="da-DK" dirty="0"/>
              <a:t>-inkontinens</a:t>
            </a:r>
            <a:endParaRPr lang="da-DK" dirty="0"/>
          </a:p>
          <a:p>
            <a:pPr marL="1200150" lvl="2" indent="-285750">
              <a:lnSpc>
                <a:spcPct val="120000"/>
              </a:lnSpc>
            </a:pPr>
            <a:r>
              <a:rPr lang="da-DK" dirty="0" err="1"/>
              <a:t>Nykturi</a:t>
            </a:r>
            <a:r>
              <a:rPr lang="da-DK" dirty="0"/>
              <a:t> </a:t>
            </a:r>
            <a:endParaRPr lang="da-DK" dirty="0"/>
          </a:p>
          <a:p>
            <a:pPr marL="742950" lvl="1" indent="-285750">
              <a:lnSpc>
                <a:spcPct val="120000"/>
              </a:lnSpc>
            </a:pPr>
            <a:r>
              <a:rPr lang="da-DK" b="1" dirty="0"/>
              <a:t>Problemer med </a:t>
            </a:r>
            <a:r>
              <a:rPr lang="da-DK" b="1" dirty="0" err="1"/>
              <a:t>miktionsfunktionen</a:t>
            </a:r>
            <a:r>
              <a:rPr lang="da-DK" b="1" dirty="0"/>
              <a:t> </a:t>
            </a:r>
            <a:endParaRPr lang="da-DK" b="1" dirty="0"/>
          </a:p>
          <a:p>
            <a:pPr marL="1200150" lvl="2" indent="-285750">
              <a:lnSpc>
                <a:spcPct val="120000"/>
              </a:lnSpc>
            </a:pPr>
            <a:r>
              <a:rPr lang="da-DK" dirty="0"/>
              <a:t>Igangsætningsbesvær </a:t>
            </a:r>
            <a:endParaRPr lang="da-DK" dirty="0"/>
          </a:p>
          <a:p>
            <a:pPr marL="1200150" lvl="2" indent="-285750">
              <a:lnSpc>
                <a:spcPct val="120000"/>
              </a:lnSpc>
            </a:pPr>
            <a:r>
              <a:rPr lang="da-DK" dirty="0"/>
              <a:t>Slap stråle</a:t>
            </a:r>
            <a:endParaRPr lang="da-DK" dirty="0"/>
          </a:p>
          <a:p>
            <a:pPr marL="1200150" lvl="2" indent="-285750">
              <a:lnSpc>
                <a:spcPct val="120000"/>
              </a:lnSpc>
            </a:pPr>
            <a:r>
              <a:rPr lang="da-DK" dirty="0"/>
              <a:t>Urinretention </a:t>
            </a:r>
            <a:endParaRPr lang="da-DK" dirty="0"/>
          </a:p>
          <a:p>
            <a:pPr marL="742950" lvl="1" indent="-285750">
              <a:lnSpc>
                <a:spcPct val="120000"/>
              </a:lnSpc>
            </a:pPr>
            <a:r>
              <a:rPr lang="da-DK" b="1" dirty="0" err="1"/>
              <a:t>Postmiktionssymptomer</a:t>
            </a:r>
            <a:r>
              <a:rPr lang="da-DK" b="1" dirty="0"/>
              <a:t> </a:t>
            </a:r>
            <a:endParaRPr lang="da-DK" b="1" dirty="0"/>
          </a:p>
          <a:p>
            <a:pPr marL="1200150" lvl="2" indent="-285750">
              <a:lnSpc>
                <a:spcPct val="120000"/>
              </a:lnSpc>
            </a:pPr>
            <a:r>
              <a:rPr lang="da-DK" dirty="0"/>
              <a:t>Fornemmelse af dårlig blæretømning </a:t>
            </a:r>
            <a:endParaRPr lang="da-DK" dirty="0"/>
          </a:p>
          <a:p>
            <a:pPr marL="1200150" lvl="2" indent="-285750">
              <a:lnSpc>
                <a:spcPct val="120000"/>
              </a:lnSpc>
            </a:pPr>
            <a:r>
              <a:rPr lang="da-DK" dirty="0"/>
              <a:t>Efterdryp</a:t>
            </a:r>
            <a:endParaRPr lang="da-DK" dirty="0"/>
          </a:p>
          <a:p>
            <a:endParaRPr lang="da-DK" dirty="0"/>
          </a:p>
        </p:txBody>
      </p:sp>
      <p:pic>
        <p:nvPicPr>
          <p:cNvPr id="4" name="Picture 2" descr="International Prostate Symptom Score IPSS Calculator - Pristyn Ca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77273" y="2193615"/>
            <a:ext cx="6014727" cy="366898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LUTS</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lnSpcReduction="10000"/>
          </a:bodyPr>
          <a:lstStyle/>
          <a:p>
            <a:r>
              <a:rPr lang="da-DK" b="1" dirty="0"/>
              <a:t>Årsager</a:t>
            </a:r>
            <a:endParaRPr lang="da-DK" b="1" dirty="0"/>
          </a:p>
          <a:p>
            <a:pPr lvl="1"/>
            <a:r>
              <a:rPr lang="da-DK" dirty="0" err="1">
                <a:solidFill>
                  <a:srgbClr val="FF0000"/>
                </a:solidFill>
              </a:rPr>
              <a:t>Prostatahyperplasi</a:t>
            </a:r>
            <a:r>
              <a:rPr lang="da-DK" dirty="0">
                <a:solidFill>
                  <a:srgbClr val="FF0000"/>
                </a:solidFill>
              </a:rPr>
              <a:t> (BPH</a:t>
            </a:r>
            <a:r>
              <a:rPr lang="en-US" altLang="da-DK" dirty="0">
                <a:solidFill>
                  <a:srgbClr val="FF0000"/>
                </a:solidFill>
              </a:rPr>
              <a:t> = benign prostata hyperplasi</a:t>
            </a:r>
            <a:r>
              <a:rPr lang="da-DK" dirty="0">
                <a:solidFill>
                  <a:srgbClr val="FF0000"/>
                </a:solidFill>
              </a:rPr>
              <a:t>) </a:t>
            </a:r>
            <a:endParaRPr lang="da-DK" dirty="0">
              <a:solidFill>
                <a:srgbClr val="FF0000"/>
              </a:solidFill>
            </a:endParaRPr>
          </a:p>
          <a:p>
            <a:pPr lvl="1"/>
            <a:r>
              <a:rPr lang="da-DK" dirty="0"/>
              <a:t>Prostata cancer </a:t>
            </a:r>
            <a:endParaRPr lang="da-DK" dirty="0"/>
          </a:p>
          <a:p>
            <a:pPr lvl="1"/>
            <a:r>
              <a:rPr lang="da-DK" dirty="0"/>
              <a:t>Svag bækkenbund hos kvinder </a:t>
            </a:r>
            <a:endParaRPr lang="da-DK" dirty="0"/>
          </a:p>
          <a:p>
            <a:pPr lvl="1"/>
            <a:r>
              <a:rPr lang="da-DK" dirty="0"/>
              <a:t>Overaktiv blære </a:t>
            </a:r>
            <a:endParaRPr lang="da-DK" dirty="0"/>
          </a:p>
          <a:p>
            <a:r>
              <a:rPr lang="da-DK" b="1" dirty="0"/>
              <a:t>Udredning</a:t>
            </a:r>
            <a:r>
              <a:rPr lang="da-DK" dirty="0"/>
              <a:t> </a:t>
            </a:r>
            <a:endParaRPr lang="da-DK" dirty="0"/>
          </a:p>
          <a:p>
            <a:pPr lvl="1"/>
            <a:r>
              <a:rPr lang="da-DK" dirty="0"/>
              <a:t>VVS </a:t>
            </a:r>
            <a:endParaRPr lang="da-DK" dirty="0"/>
          </a:p>
          <a:p>
            <a:pPr lvl="1"/>
            <a:r>
              <a:rPr lang="da-DK" dirty="0"/>
              <a:t>DAN-PSS </a:t>
            </a:r>
            <a:endParaRPr lang="da-DK" dirty="0"/>
          </a:p>
          <a:p>
            <a:pPr lvl="1"/>
            <a:r>
              <a:rPr lang="da-DK" dirty="0" err="1"/>
              <a:t>Rektaleksploration</a:t>
            </a:r>
            <a:endParaRPr lang="da-DK" dirty="0"/>
          </a:p>
          <a:p>
            <a:pPr lvl="1"/>
            <a:r>
              <a:rPr lang="da-DK" dirty="0"/>
              <a:t>PSA </a:t>
            </a:r>
            <a:endParaRPr lang="da-DK" dirty="0"/>
          </a:p>
          <a:p>
            <a:pPr lvl="1"/>
            <a:r>
              <a:rPr lang="da-DK" dirty="0"/>
              <a:t>Evt. urinflowmåling</a:t>
            </a:r>
            <a:endParaRPr lang="da-DK" dirty="0"/>
          </a:p>
          <a:p>
            <a:pPr lvl="1"/>
            <a:r>
              <a:rPr lang="da-DK" dirty="0"/>
              <a:t>GU ved kvinder </a:t>
            </a:r>
            <a:endParaRPr lang="da-DK" dirty="0"/>
          </a:p>
          <a:p>
            <a:endParaRPr lang="da-DK" dirty="0"/>
          </a:p>
        </p:txBody>
      </p:sp>
      <p:pic>
        <p:nvPicPr>
          <p:cNvPr id="9218" name="Picture 2" descr="Prolieve® | Advanced Urolog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66986" y="3141531"/>
            <a:ext cx="5722551" cy="360425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URP Surgery Sydney | Trans-Urethral Resection Of The Prosta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9580" y="4298662"/>
            <a:ext cx="5512420" cy="2559337"/>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p:cNvSpPr>
            <a:spLocks noGrp="1"/>
          </p:cNvSpPr>
          <p:nvPr>
            <p:ph type="subTitle" idx="1"/>
          </p:nvPr>
        </p:nvSpPr>
        <p:spPr>
          <a:xfrm>
            <a:off x="5913120" y="114300"/>
            <a:ext cx="6422390" cy="424180"/>
          </a:xfrm>
        </p:spPr>
        <p:txBody>
          <a:bodyPr/>
          <a:p>
            <a:endParaRPr lang="en-US"/>
          </a:p>
        </p:txBody>
      </p:sp>
      <p:pic>
        <p:nvPicPr>
          <p:cNvPr id="10242" name="Picture 2" descr="Blogs - Enlarged Prostate Surgery TURP and Its Com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490" y="2080260"/>
            <a:ext cx="2597150" cy="216344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360680" y="179070"/>
            <a:ext cx="5861685" cy="359410"/>
          </a:xfrm>
        </p:spPr>
        <p:txBody>
          <a:bodyPr/>
          <a:lstStyle/>
          <a:p>
            <a:r>
              <a:rPr lang="da-DK" dirty="0"/>
              <a:t>LUTS</a:t>
            </a:r>
            <a:endParaRPr lang="da-DK" dirty="0"/>
          </a:p>
        </p:txBody>
      </p:sp>
      <p:sp>
        <p:nvSpPr>
          <p:cNvPr id="3" name="Pladsholder til indhold 2"/>
          <p:cNvSpPr>
            <a:spLocks noGrp="1"/>
          </p:cNvSpPr>
          <p:nvPr>
            <p:ph idx="13"/>
          </p:nvPr>
        </p:nvSpPr>
        <p:spPr/>
        <p:txBody>
          <a:bodyPr>
            <a:normAutofit/>
          </a:bodyPr>
          <a:lstStyle/>
          <a:p>
            <a:pPr>
              <a:lnSpc>
                <a:spcPct val="150000"/>
              </a:lnSpc>
            </a:pPr>
            <a:r>
              <a:rPr lang="da-DK" b="1" dirty="0"/>
              <a:t>Behandling</a:t>
            </a:r>
            <a:r>
              <a:rPr lang="da-DK" dirty="0"/>
              <a:t> </a:t>
            </a:r>
            <a:endParaRPr lang="da-DK" dirty="0"/>
          </a:p>
          <a:p>
            <a:pPr lvl="1">
              <a:lnSpc>
                <a:spcPct val="150000"/>
              </a:lnSpc>
            </a:pPr>
            <a:r>
              <a:rPr lang="da-DK" dirty="0"/>
              <a:t>Påkrævet, hvis der er påvirket nyrefunktion, hæmaturi eller hyppige UVI</a:t>
            </a:r>
            <a:endParaRPr lang="da-DK" dirty="0"/>
          </a:p>
          <a:p>
            <a:pPr lvl="1">
              <a:lnSpc>
                <a:spcPct val="150000"/>
              </a:lnSpc>
            </a:pPr>
            <a:r>
              <a:rPr lang="da-DK" dirty="0"/>
              <a:t>Ellers behandles der først, hvis patienten har for mange subjektive gener </a:t>
            </a:r>
            <a:endParaRPr lang="da-DK" dirty="0"/>
          </a:p>
          <a:p>
            <a:pPr>
              <a:lnSpc>
                <a:spcPct val="150000"/>
              </a:lnSpc>
            </a:pPr>
            <a:r>
              <a:rPr lang="da-DK" b="1" dirty="0"/>
              <a:t>Medicinsk behandling </a:t>
            </a:r>
            <a:endParaRPr lang="da-DK" b="1" dirty="0"/>
          </a:p>
          <a:p>
            <a:pPr lvl="1">
              <a:lnSpc>
                <a:spcPct val="150000"/>
              </a:lnSpc>
            </a:pPr>
            <a:r>
              <a:rPr lang="da-DK" dirty="0" err="1"/>
              <a:t>Alfablokker</a:t>
            </a:r>
            <a:endParaRPr lang="da-DK" dirty="0"/>
          </a:p>
          <a:p>
            <a:pPr lvl="1">
              <a:lnSpc>
                <a:spcPct val="150000"/>
              </a:lnSpc>
            </a:pPr>
            <a:r>
              <a:rPr lang="da-DK" dirty="0"/>
              <a:t>5-alpha-reduktasehæmmer</a:t>
            </a:r>
            <a:endParaRPr lang="da-DK" dirty="0"/>
          </a:p>
          <a:p>
            <a:pPr lvl="1">
              <a:lnSpc>
                <a:spcPct val="150000"/>
              </a:lnSpc>
            </a:pPr>
            <a:r>
              <a:rPr lang="da-DK" dirty="0" err="1"/>
              <a:t>Diuretika</a:t>
            </a:r>
            <a:r>
              <a:rPr lang="da-DK" dirty="0"/>
              <a:t> </a:t>
            </a:r>
            <a:endParaRPr lang="da-DK" dirty="0"/>
          </a:p>
          <a:p>
            <a:pPr>
              <a:lnSpc>
                <a:spcPct val="150000"/>
              </a:lnSpc>
            </a:pPr>
            <a:r>
              <a:rPr lang="da-DK" b="1" dirty="0"/>
              <a:t>Kirurgisk behandling </a:t>
            </a:r>
            <a:endParaRPr lang="da-DK" b="1" dirty="0"/>
          </a:p>
          <a:p>
            <a:pPr lvl="1">
              <a:lnSpc>
                <a:spcPct val="150000"/>
              </a:lnSpc>
            </a:pPr>
            <a:r>
              <a:rPr lang="da-DK" dirty="0">
                <a:solidFill>
                  <a:srgbClr val="FF0000"/>
                </a:solidFill>
              </a:rPr>
              <a:t>TUR-P </a:t>
            </a:r>
            <a:endParaRPr lang="da-DK" dirty="0">
              <a:solidFill>
                <a:srgbClr val="FF0000"/>
              </a:solidFill>
            </a:endParaRPr>
          </a:p>
          <a:p>
            <a:pPr lvl="1">
              <a:lnSpc>
                <a:spcPct val="150000"/>
              </a:lnSpc>
            </a:pPr>
            <a:r>
              <a:rPr lang="da-DK" dirty="0"/>
              <a:t>Kan bruges hvis den medicinske behandling svigter, eller problemet        vurderes for stort til medicinsk behandling</a:t>
            </a:r>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Urinretention </a:t>
            </a:r>
            <a:endParaRPr lang="da-DK" dirty="0"/>
          </a:p>
        </p:txBody>
      </p:sp>
      <p:sp>
        <p:nvSpPr>
          <p:cNvPr id="3" name="Pladsholder til indhold 2"/>
          <p:cNvSpPr>
            <a:spLocks noGrp="1"/>
          </p:cNvSpPr>
          <p:nvPr>
            <p:ph idx="1"/>
          </p:nvPr>
        </p:nvSpPr>
        <p:spPr/>
        <p:txBody>
          <a:bodyPr>
            <a:normAutofit lnSpcReduction="10000"/>
          </a:bodyPr>
          <a:lstStyle/>
          <a:p>
            <a:r>
              <a:rPr lang="da-DK" dirty="0"/>
              <a:t>Ophobning af urin i blæren pga. afløbshindring</a:t>
            </a:r>
            <a:endParaRPr lang="da-DK" dirty="0"/>
          </a:p>
          <a:p>
            <a:r>
              <a:rPr lang="da-DK" dirty="0"/>
              <a:t>Kan være årsag til akut nyresvigt</a:t>
            </a:r>
            <a:endParaRPr lang="da-DK" dirty="0"/>
          </a:p>
          <a:p>
            <a:pPr lvl="1"/>
            <a:r>
              <a:rPr lang="da-DK" dirty="0"/>
              <a:t>Er det så præ-</a:t>
            </a:r>
            <a:r>
              <a:rPr lang="da-DK" dirty="0" err="1"/>
              <a:t>renalt</a:t>
            </a:r>
            <a:r>
              <a:rPr lang="da-DK" dirty="0"/>
              <a:t>, </a:t>
            </a:r>
            <a:r>
              <a:rPr lang="da-DK" dirty="0" err="1"/>
              <a:t>renalt</a:t>
            </a:r>
            <a:r>
              <a:rPr lang="da-DK" dirty="0"/>
              <a:t> eller post-</a:t>
            </a:r>
            <a:r>
              <a:rPr lang="da-DK" dirty="0" err="1"/>
              <a:t>renalt</a:t>
            </a:r>
            <a:r>
              <a:rPr lang="da-DK" dirty="0"/>
              <a:t>? </a:t>
            </a:r>
            <a:br>
              <a:rPr lang="da-DK" dirty="0"/>
            </a:br>
            <a:r>
              <a:rPr lang="da-DK" dirty="0"/>
              <a:t> </a:t>
            </a:r>
            <a:endParaRPr lang="da-DK" dirty="0"/>
          </a:p>
          <a:p>
            <a:r>
              <a:rPr lang="da-DK" b="1" dirty="0"/>
              <a:t>Årsager</a:t>
            </a:r>
            <a:endParaRPr lang="da-DK" b="1" dirty="0"/>
          </a:p>
          <a:p>
            <a:pPr lvl="1"/>
            <a:r>
              <a:rPr lang="da-DK" dirty="0"/>
              <a:t>Hyppigst hos mænd med BPH </a:t>
            </a:r>
            <a:endParaRPr lang="da-DK" dirty="0"/>
          </a:p>
          <a:p>
            <a:pPr lvl="1"/>
            <a:r>
              <a:rPr lang="da-DK" dirty="0"/>
              <a:t>Svær forstoppelse</a:t>
            </a:r>
            <a:endParaRPr lang="da-DK" dirty="0"/>
          </a:p>
          <a:p>
            <a:pPr lvl="1"/>
            <a:r>
              <a:rPr lang="da-DK" dirty="0"/>
              <a:t>Større operationer</a:t>
            </a:r>
            <a:endParaRPr lang="da-DK" dirty="0"/>
          </a:p>
          <a:p>
            <a:pPr lvl="1"/>
            <a:r>
              <a:rPr lang="da-DK" dirty="0"/>
              <a:t>DM med </a:t>
            </a:r>
            <a:r>
              <a:rPr lang="da-DK" dirty="0" err="1"/>
              <a:t>neuropati</a:t>
            </a:r>
            <a:r>
              <a:rPr lang="da-DK" dirty="0"/>
              <a:t> </a:t>
            </a:r>
            <a:endParaRPr lang="da-DK" dirty="0"/>
          </a:p>
          <a:p>
            <a:pPr lvl="1"/>
            <a:r>
              <a:rPr lang="da-DK" dirty="0"/>
              <a:t>UVI </a:t>
            </a:r>
            <a:endParaRPr lang="da-DK" dirty="0"/>
          </a:p>
          <a:p>
            <a:pPr lvl="1"/>
            <a:r>
              <a:rPr lang="da-DK" dirty="0"/>
              <a:t>Sten i </a:t>
            </a:r>
            <a:r>
              <a:rPr lang="da-DK" dirty="0" err="1"/>
              <a:t>urethra</a:t>
            </a:r>
            <a:r>
              <a:rPr lang="da-DK" dirty="0"/>
              <a:t> </a:t>
            </a:r>
            <a:endParaRPr lang="da-DK" dirty="0"/>
          </a:p>
        </p:txBody>
      </p:sp>
      <p:pic>
        <p:nvPicPr>
          <p:cNvPr id="11266" name="Picture 2" descr="217.908 Blære billeder, stock-fotos, 3D-genstande og vektorer | Shutterstoc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91380" y="3227675"/>
            <a:ext cx="5700620" cy="387420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Urinretention </a:t>
            </a:r>
            <a:endParaRPr lang="da-DK" dirty="0"/>
          </a:p>
        </p:txBody>
      </p:sp>
      <p:sp>
        <p:nvSpPr>
          <p:cNvPr id="3" name="Pladsholder til indhold 2"/>
          <p:cNvSpPr>
            <a:spLocks noGrp="1"/>
          </p:cNvSpPr>
          <p:nvPr>
            <p:ph idx="1"/>
          </p:nvPr>
        </p:nvSpPr>
        <p:spPr/>
        <p:txBody>
          <a:bodyPr>
            <a:normAutofit fontScale="70000" lnSpcReduction="20000"/>
          </a:bodyPr>
          <a:lstStyle/>
          <a:p>
            <a:pPr>
              <a:lnSpc>
                <a:spcPct val="120000"/>
              </a:lnSpc>
            </a:pPr>
            <a:r>
              <a:rPr lang="da-DK" b="1" dirty="0"/>
              <a:t>Symptomer</a:t>
            </a:r>
            <a:r>
              <a:rPr lang="da-DK" dirty="0"/>
              <a:t> </a:t>
            </a:r>
            <a:endParaRPr lang="da-DK" dirty="0"/>
          </a:p>
          <a:p>
            <a:pPr lvl="1">
              <a:lnSpc>
                <a:spcPct val="120000"/>
              </a:lnSpc>
            </a:pPr>
            <a:r>
              <a:rPr lang="da-DK" dirty="0"/>
              <a:t>Oftest smerter over blæren</a:t>
            </a:r>
            <a:endParaRPr lang="da-DK" dirty="0"/>
          </a:p>
          <a:p>
            <a:pPr lvl="1">
              <a:lnSpc>
                <a:spcPct val="120000"/>
              </a:lnSpc>
            </a:pPr>
            <a:r>
              <a:rPr lang="da-DK" dirty="0"/>
              <a:t>Konstant vandladningstrang</a:t>
            </a:r>
            <a:endParaRPr lang="da-DK" dirty="0"/>
          </a:p>
          <a:p>
            <a:pPr lvl="1">
              <a:lnSpc>
                <a:spcPct val="120000"/>
              </a:lnSpc>
            </a:pPr>
            <a:r>
              <a:rPr lang="da-DK" dirty="0"/>
              <a:t>Evt. sivende inkontinens (overløbsinkontinens) </a:t>
            </a:r>
            <a:endParaRPr lang="da-DK" dirty="0"/>
          </a:p>
          <a:p>
            <a:pPr lvl="1">
              <a:lnSpc>
                <a:spcPct val="120000"/>
              </a:lnSpc>
            </a:pPr>
            <a:r>
              <a:rPr lang="da-DK" dirty="0"/>
              <a:t>Nogle bemærker en udfyldning over blæren</a:t>
            </a:r>
            <a:endParaRPr lang="da-DK" dirty="0"/>
          </a:p>
          <a:p>
            <a:pPr>
              <a:lnSpc>
                <a:spcPct val="120000"/>
              </a:lnSpc>
            </a:pPr>
            <a:r>
              <a:rPr lang="da-DK" b="1" dirty="0"/>
              <a:t>Diagnostik </a:t>
            </a:r>
            <a:endParaRPr lang="da-DK" b="1" dirty="0"/>
          </a:p>
          <a:p>
            <a:pPr lvl="1">
              <a:lnSpc>
                <a:spcPct val="120000"/>
              </a:lnSpc>
            </a:pPr>
            <a:r>
              <a:rPr lang="da-DK" dirty="0"/>
              <a:t>BP kan vise tegn til nyrepåvirkning med stigende </a:t>
            </a:r>
            <a:r>
              <a:rPr lang="da-DK" dirty="0" err="1"/>
              <a:t>kreatinin</a:t>
            </a:r>
            <a:endParaRPr lang="da-DK" dirty="0"/>
          </a:p>
          <a:p>
            <a:pPr lvl="1">
              <a:lnSpc>
                <a:spcPct val="120000"/>
              </a:lnSpc>
            </a:pPr>
            <a:r>
              <a:rPr lang="da-DK" dirty="0"/>
              <a:t>UL </a:t>
            </a:r>
            <a:endParaRPr lang="da-DK" dirty="0"/>
          </a:p>
          <a:p>
            <a:pPr lvl="1">
              <a:lnSpc>
                <a:spcPct val="120000"/>
              </a:lnSpc>
            </a:pPr>
            <a:r>
              <a:rPr lang="da-DK" dirty="0"/>
              <a:t>Evt. CT </a:t>
            </a:r>
            <a:endParaRPr lang="da-DK" dirty="0"/>
          </a:p>
          <a:p>
            <a:pPr>
              <a:lnSpc>
                <a:spcPct val="120000"/>
              </a:lnSpc>
            </a:pPr>
            <a:r>
              <a:rPr lang="da-DK" b="1" dirty="0"/>
              <a:t>Behandling</a:t>
            </a:r>
            <a:endParaRPr lang="da-DK" b="1" dirty="0"/>
          </a:p>
          <a:p>
            <a:pPr lvl="1">
              <a:lnSpc>
                <a:spcPct val="120000"/>
              </a:lnSpc>
            </a:pPr>
            <a:r>
              <a:rPr lang="da-DK" dirty="0"/>
              <a:t>KAD og måling af væskebalance</a:t>
            </a:r>
            <a:endParaRPr lang="da-DK" dirty="0"/>
          </a:p>
          <a:p>
            <a:pPr lvl="1">
              <a:lnSpc>
                <a:spcPct val="120000"/>
              </a:lnSpc>
            </a:pPr>
            <a:r>
              <a:rPr lang="da-DK" dirty="0"/>
              <a:t>Behandle årsagen </a:t>
            </a:r>
            <a:endParaRPr lang="da-DK" dirty="0"/>
          </a:p>
          <a:p>
            <a:endParaRPr lang="da-DK" dirty="0"/>
          </a:p>
        </p:txBody>
      </p:sp>
      <p:pic>
        <p:nvPicPr>
          <p:cNvPr id="4" name="Picture 2" descr="Urinretention - Når man har svært ved at tømme blære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31480" y="500449"/>
            <a:ext cx="4000499" cy="5992426"/>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p:cNvPicPr>
            <a:picLocks noChangeAspect="1"/>
          </p:cNvPicPr>
          <p:nvPr/>
        </p:nvPicPr>
        <p:blipFill>
          <a:blip r:embed="rId2"/>
          <a:stretch>
            <a:fillRect/>
          </a:stretch>
        </p:blipFill>
        <p:spPr>
          <a:xfrm>
            <a:off x="6790406" y="2324376"/>
            <a:ext cx="5241573" cy="4351338"/>
          </a:xfrm>
          <a:prstGeom prst="rect">
            <a:avLst/>
          </a:prstGeom>
        </p:spPr>
      </p:pic>
      <p:sp>
        <p:nvSpPr>
          <p:cNvPr id="6" name="Date Placeholder 5"/>
          <p:cNvSpPr>
            <a:spLocks noGrp="1"/>
          </p:cNvSpPr>
          <p:nvPr>
            <p:ph type="dt" sz="half" idx="10"/>
          </p:nvPr>
        </p:nvSpPr>
        <p:spPr/>
        <p:txBody>
          <a:bodyPr/>
          <a:p>
            <a:fld id="{760FBDFE-C587-4B4C-A407-44438C67B59E}" type="datetime1">
              <a:rPr lang="en-US" altLang="en-US" smtClean="0"/>
            </a:fld>
            <a:endParaRPr lang="zh-CN" altLang="en-US"/>
          </a:p>
        </p:txBody>
      </p:sp>
      <p:sp>
        <p:nvSpPr>
          <p:cNvPr id="7" name="Slide Number Placeholder 6"/>
          <p:cNvSpPr>
            <a:spLocks noGrp="1"/>
          </p:cNvSpPr>
          <p:nvPr>
            <p:ph type="sldNum" sz="quarter" idx="12"/>
          </p:nvPr>
        </p:nvSpPr>
        <p:spPr/>
        <p:txBody>
          <a:bodyPr/>
          <a:p>
            <a:fld id="{49AE70B2-8BF9-45C0-BB95-33D1B9D3A854}" type="slidenum">
              <a:rPr lang="zh-CN" altLang="en-US" smtClean="0"/>
            </a:fld>
            <a:endParaRPr lang="zh-CN" altLang="en-US"/>
          </a:p>
        </p:txBody>
      </p:sp>
      <p:sp>
        <p:nvSpPr>
          <p:cNvPr id="8" name="Footer Placeholder 7"/>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Inkontinens </a:t>
            </a:r>
            <a:endParaRPr lang="da-DK" dirty="0"/>
          </a:p>
        </p:txBody>
      </p:sp>
      <p:sp>
        <p:nvSpPr>
          <p:cNvPr id="3" name="Pladsholder til indhold 2"/>
          <p:cNvSpPr>
            <a:spLocks noGrp="1"/>
          </p:cNvSpPr>
          <p:nvPr>
            <p:ph idx="1"/>
          </p:nvPr>
        </p:nvSpPr>
        <p:spPr/>
        <p:txBody>
          <a:bodyPr>
            <a:normAutofit/>
          </a:bodyPr>
          <a:lstStyle/>
          <a:p>
            <a:pPr>
              <a:lnSpc>
                <a:spcPct val="100000"/>
              </a:lnSpc>
            </a:pPr>
            <a:r>
              <a:rPr lang="da-DK" sz="1800" b="1" dirty="0"/>
              <a:t>Flere typer </a:t>
            </a:r>
            <a:endParaRPr lang="da-DK" sz="1800" b="1" dirty="0"/>
          </a:p>
          <a:p>
            <a:pPr lvl="1">
              <a:lnSpc>
                <a:spcPct val="100000"/>
              </a:lnSpc>
            </a:pPr>
            <a:r>
              <a:rPr lang="da-DK" sz="1200" dirty="0"/>
              <a:t>Stress </a:t>
            </a:r>
            <a:endParaRPr lang="da-DK" sz="1200" dirty="0"/>
          </a:p>
          <a:p>
            <a:pPr lvl="1">
              <a:lnSpc>
                <a:spcPct val="100000"/>
              </a:lnSpc>
            </a:pPr>
            <a:r>
              <a:rPr lang="da-DK" sz="1200" dirty="0" err="1"/>
              <a:t>Urge</a:t>
            </a:r>
            <a:r>
              <a:rPr lang="da-DK" sz="1200" dirty="0"/>
              <a:t> </a:t>
            </a:r>
            <a:endParaRPr lang="da-DK" sz="1200" dirty="0"/>
          </a:p>
          <a:p>
            <a:pPr lvl="1">
              <a:lnSpc>
                <a:spcPct val="100000"/>
              </a:lnSpc>
            </a:pPr>
            <a:r>
              <a:rPr lang="da-DK" sz="1200" dirty="0"/>
              <a:t>Blandet </a:t>
            </a:r>
            <a:endParaRPr lang="da-DK" sz="1200" dirty="0"/>
          </a:p>
          <a:p>
            <a:pPr>
              <a:lnSpc>
                <a:spcPct val="100000"/>
              </a:lnSpc>
            </a:pPr>
            <a:r>
              <a:rPr lang="da-DK" sz="1800" dirty="0">
                <a:solidFill>
                  <a:srgbClr val="FF0000"/>
                </a:solidFill>
              </a:rPr>
              <a:t>Hyppigt, især hos kvinder</a:t>
            </a:r>
            <a:endParaRPr lang="da-DK" sz="1800" dirty="0">
              <a:solidFill>
                <a:srgbClr val="FF0000"/>
              </a:solidFill>
            </a:endParaRPr>
          </a:p>
          <a:p>
            <a:pPr>
              <a:lnSpc>
                <a:spcPct val="100000"/>
              </a:lnSpc>
            </a:pPr>
            <a:r>
              <a:rPr lang="da-DK" sz="1800" dirty="0"/>
              <a:t>I Danmark ca. 400.000 med urininkontinens i større eller mindre grad</a:t>
            </a:r>
            <a:endParaRPr lang="da-DK" sz="1800" dirty="0"/>
          </a:p>
          <a:p>
            <a:pPr>
              <a:lnSpc>
                <a:spcPct val="100000"/>
              </a:lnSpc>
            </a:pPr>
            <a:r>
              <a:rPr lang="da-DK" sz="1800" dirty="0"/>
              <a:t>Hos plejekrævende ældre er prævalensens &gt; 50% for begge køn</a:t>
            </a:r>
            <a:endParaRPr lang="da-DK" sz="1800" dirty="0"/>
          </a:p>
          <a:p>
            <a:pPr>
              <a:lnSpc>
                <a:spcPct val="100000"/>
              </a:lnSpc>
            </a:pPr>
            <a:r>
              <a:rPr lang="da-DK" sz="1800" b="1" dirty="0"/>
              <a:t>Risikofaktorer</a:t>
            </a:r>
            <a:endParaRPr lang="da-DK" sz="1800" b="1" dirty="0"/>
          </a:p>
          <a:p>
            <a:pPr lvl="1">
              <a:lnSpc>
                <a:spcPct val="100000"/>
              </a:lnSpc>
            </a:pPr>
            <a:r>
              <a:rPr lang="da-DK" sz="1200" dirty="0"/>
              <a:t>Overvægt</a:t>
            </a:r>
            <a:endParaRPr lang="da-DK" sz="1200" dirty="0"/>
          </a:p>
          <a:p>
            <a:pPr lvl="1">
              <a:lnSpc>
                <a:spcPct val="100000"/>
              </a:lnSpc>
            </a:pPr>
            <a:r>
              <a:rPr lang="da-DK" sz="1200" dirty="0"/>
              <a:t>Rygning</a:t>
            </a:r>
            <a:endParaRPr lang="da-DK" sz="1200" dirty="0"/>
          </a:p>
          <a:p>
            <a:pPr lvl="1">
              <a:lnSpc>
                <a:spcPct val="100000"/>
              </a:lnSpc>
            </a:pPr>
            <a:r>
              <a:rPr lang="da-DK" sz="1200" dirty="0"/>
              <a:t>Fødsler – især store børn </a:t>
            </a:r>
            <a:endParaRPr lang="da-DK" sz="1200" dirty="0"/>
          </a:p>
          <a:p>
            <a:pPr lvl="1">
              <a:lnSpc>
                <a:spcPct val="100000"/>
              </a:lnSpc>
            </a:pPr>
            <a:r>
              <a:rPr lang="da-DK" sz="1200" dirty="0"/>
              <a:t>Osv. </a:t>
            </a:r>
            <a:endParaRPr lang="da-DK" sz="1200" dirty="0"/>
          </a:p>
          <a:p>
            <a:pPr>
              <a:lnSpc>
                <a:spcPct val="100000"/>
              </a:lnSpc>
            </a:pPr>
            <a:r>
              <a:rPr lang="da-DK" sz="1800" b="1" dirty="0"/>
              <a:t>Behandling </a:t>
            </a:r>
            <a:r>
              <a:rPr lang="da-DK" sz="1800" dirty="0"/>
              <a:t>(ukompliceret inkontinens) </a:t>
            </a:r>
            <a:endParaRPr lang="da-DK" sz="1800" dirty="0"/>
          </a:p>
          <a:p>
            <a:pPr lvl="1">
              <a:lnSpc>
                <a:spcPct val="100000"/>
              </a:lnSpc>
            </a:pPr>
            <a:r>
              <a:rPr lang="da-DK" sz="1200" dirty="0"/>
              <a:t>Diæt-vejledning</a:t>
            </a:r>
            <a:endParaRPr lang="da-DK" sz="1200" dirty="0"/>
          </a:p>
          <a:p>
            <a:pPr lvl="1">
              <a:lnSpc>
                <a:spcPct val="100000"/>
              </a:lnSpc>
            </a:pPr>
            <a:r>
              <a:rPr lang="da-DK" sz="1200" dirty="0"/>
              <a:t>Rygestop</a:t>
            </a:r>
            <a:endParaRPr lang="da-DK" sz="1200" dirty="0"/>
          </a:p>
          <a:p>
            <a:pPr lvl="1">
              <a:lnSpc>
                <a:spcPct val="100000"/>
              </a:lnSpc>
            </a:pPr>
            <a:r>
              <a:rPr lang="da-DK" sz="1200" b="1" dirty="0">
                <a:solidFill>
                  <a:srgbClr val="FF0000"/>
                </a:solidFill>
              </a:rPr>
              <a:t>Bækkenbundstræning</a:t>
            </a:r>
            <a:endParaRPr lang="da-DK" sz="1200" b="1" dirty="0">
              <a:solidFill>
                <a:srgbClr val="FF0000"/>
              </a:solidFill>
            </a:endParaRPr>
          </a:p>
        </p:txBody>
      </p:sp>
      <p:pic>
        <p:nvPicPr>
          <p:cNvPr id="5122" name="Picture 2" descr="Ny pjece om stressinkontinens - Kontinensforeninge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8087" y="498475"/>
            <a:ext cx="4503913" cy="635952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kontinens etter hjerneslag | Tidsskrift for Den norske legefore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57344" y="78756"/>
            <a:ext cx="3934656" cy="498389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a-DK" dirty="0" err="1"/>
              <a:t>Neurogen</a:t>
            </a:r>
            <a:r>
              <a:rPr lang="da-DK" dirty="0"/>
              <a:t> blæredysfunktion </a:t>
            </a:r>
            <a:endParaRPr lang="da-DK" dirty="0"/>
          </a:p>
        </p:txBody>
      </p:sp>
      <p:sp>
        <p:nvSpPr>
          <p:cNvPr id="3" name="Pladsholder til indhold 2"/>
          <p:cNvSpPr>
            <a:spLocks noGrp="1"/>
          </p:cNvSpPr>
          <p:nvPr>
            <p:ph idx="1"/>
          </p:nvPr>
        </p:nvSpPr>
        <p:spPr/>
        <p:txBody>
          <a:bodyPr>
            <a:normAutofit fontScale="92500" lnSpcReduction="20000"/>
          </a:bodyPr>
          <a:lstStyle/>
          <a:p>
            <a:r>
              <a:rPr lang="da-DK" dirty="0"/>
              <a:t>Blæredysfunktion pga. neurologisk sygdom</a:t>
            </a:r>
            <a:endParaRPr lang="da-DK" dirty="0"/>
          </a:p>
          <a:p>
            <a:pPr marL="0" indent="0">
              <a:buNone/>
            </a:pPr>
            <a:endParaRPr lang="da-DK" dirty="0"/>
          </a:p>
          <a:p>
            <a:r>
              <a:rPr lang="da-DK" b="1" dirty="0"/>
              <a:t>Hyppig hos patienter med </a:t>
            </a:r>
            <a:endParaRPr lang="da-DK" b="1" dirty="0"/>
          </a:p>
          <a:p>
            <a:pPr lvl="1"/>
            <a:r>
              <a:rPr lang="da-DK" dirty="0" err="1"/>
              <a:t>Apoplexi</a:t>
            </a:r>
            <a:endParaRPr lang="da-DK" dirty="0"/>
          </a:p>
          <a:p>
            <a:pPr lvl="1"/>
            <a:r>
              <a:rPr lang="da-DK" dirty="0"/>
              <a:t>Arteriosklerose</a:t>
            </a:r>
            <a:endParaRPr lang="da-DK" dirty="0"/>
          </a:p>
          <a:p>
            <a:pPr lvl="1"/>
            <a:r>
              <a:rPr lang="da-DK" dirty="0"/>
              <a:t>Parkinson</a:t>
            </a:r>
            <a:endParaRPr lang="da-DK" dirty="0"/>
          </a:p>
          <a:p>
            <a:pPr lvl="1"/>
            <a:r>
              <a:rPr lang="da-DK" dirty="0"/>
              <a:t>Dissemineret sklerose</a:t>
            </a:r>
            <a:endParaRPr lang="da-DK" dirty="0"/>
          </a:p>
          <a:p>
            <a:pPr lvl="1"/>
            <a:r>
              <a:rPr lang="da-DK" dirty="0"/>
              <a:t>CNS tumorer </a:t>
            </a:r>
            <a:endParaRPr lang="da-DK" dirty="0"/>
          </a:p>
          <a:p>
            <a:endParaRPr lang="da-DK" dirty="0"/>
          </a:p>
          <a:p>
            <a:r>
              <a:rPr lang="da-DK" dirty="0"/>
              <a:t>Vandladning kontrolleres af frontallappen som styrer </a:t>
            </a:r>
            <a:r>
              <a:rPr lang="da-DK" dirty="0" err="1"/>
              <a:t>miktionscenter</a:t>
            </a:r>
            <a:r>
              <a:rPr lang="da-DK" dirty="0"/>
              <a:t> i </a:t>
            </a:r>
            <a:r>
              <a:rPr lang="da-DK" dirty="0" err="1"/>
              <a:t>pons</a:t>
            </a:r>
            <a:r>
              <a:rPr lang="da-DK" dirty="0"/>
              <a:t> </a:t>
            </a:r>
            <a:endParaRPr lang="da-DK" dirty="0"/>
          </a:p>
          <a:p>
            <a:r>
              <a:rPr lang="da-DK" dirty="0" err="1"/>
              <a:t>Pons</a:t>
            </a:r>
            <a:r>
              <a:rPr lang="da-DK" dirty="0"/>
              <a:t> styrer </a:t>
            </a:r>
            <a:r>
              <a:rPr lang="da-DK" dirty="0" err="1"/>
              <a:t>detrusor</a:t>
            </a:r>
            <a:r>
              <a:rPr lang="da-DK" dirty="0"/>
              <a:t>-funktionen</a:t>
            </a:r>
            <a:br>
              <a:rPr lang="da-DK" dirty="0"/>
            </a:br>
            <a:endParaRPr lang="da-DK" dirty="0"/>
          </a:p>
          <a:p>
            <a:r>
              <a:rPr lang="da-DK" dirty="0"/>
              <a:t>Behandling = specialistopgave  </a:t>
            </a:r>
            <a:endParaRPr lang="da-DK"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2</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p:txBody>
          <a:bodyPr/>
          <a:lstStyle/>
          <a:p>
            <a:r>
              <a:rPr lang="da-DK" dirty="0"/>
              <a:t>58-årig mand med diabetes gennem 15 år. Kommer til kontrol hos egen læge. Gennem det sidste år tiltagende træthed, nedsat appetit, lette ødemer sidst på dagen, kløe, stabil diabetes og velbehandlet blodtryk. Du tjekker blodprøver og finder: Let forhøjet </a:t>
            </a:r>
            <a:r>
              <a:rPr lang="da-DK" dirty="0" err="1"/>
              <a:t>kreatinin</a:t>
            </a:r>
            <a:r>
              <a:rPr lang="da-DK" dirty="0"/>
              <a:t>, let anæmi, normal kalium, og let forhøjet fosfat.</a:t>
            </a:r>
            <a:endParaRPr lang="da-DK" dirty="0"/>
          </a:p>
          <a:p>
            <a:r>
              <a:rPr lang="da-DK" dirty="0"/>
              <a:t>Hvad tænker I patienten fejler?</a:t>
            </a:r>
            <a:endParaRPr lang="da-DK" dirty="0"/>
          </a:p>
          <a:p>
            <a:pPr lvl="1"/>
            <a:r>
              <a:rPr lang="da-DK" dirty="0"/>
              <a:t>Hvordan forklarer I symptomerne?</a:t>
            </a:r>
            <a:endParaRPr lang="da-DK" dirty="0"/>
          </a:p>
          <a:p>
            <a:pPr lvl="1"/>
            <a:r>
              <a:rPr lang="da-DK" dirty="0"/>
              <a:t>Hvad vil den videre udredning bestå af?</a:t>
            </a:r>
            <a:endParaRPr lang="da-DK" dirty="0"/>
          </a:p>
          <a:p>
            <a:pPr lvl="1"/>
            <a:r>
              <a:rPr lang="da-DK" dirty="0"/>
              <a:t>Hvad bliver behandlingsplanen?</a:t>
            </a:r>
            <a:endParaRPr lang="da-DK" dirty="0"/>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Cancer i UG</a:t>
            </a:r>
            <a:endParaRPr lang="da-DK" dirty="0"/>
          </a:p>
        </p:txBody>
      </p:sp>
      <p:sp>
        <p:nvSpPr>
          <p:cNvPr id="3" name="Pladsholder til indhold 2"/>
          <p:cNvSpPr>
            <a:spLocks noGrp="1"/>
          </p:cNvSpPr>
          <p:nvPr>
            <p:ph idx="1"/>
          </p:nvPr>
        </p:nvSpPr>
        <p:spPr/>
        <p:txBody>
          <a:bodyPr>
            <a:normAutofit/>
          </a:bodyPr>
          <a:lstStyle/>
          <a:p>
            <a:pPr>
              <a:lnSpc>
                <a:spcPct val="150000"/>
              </a:lnSpc>
            </a:pPr>
            <a:r>
              <a:rPr lang="da-DK" b="1" dirty="0"/>
              <a:t>Cancer i UG er typisk placeret i </a:t>
            </a:r>
            <a:endParaRPr lang="da-DK" b="1" dirty="0"/>
          </a:p>
          <a:p>
            <a:pPr lvl="1">
              <a:lnSpc>
                <a:spcPct val="150000"/>
              </a:lnSpc>
            </a:pPr>
            <a:r>
              <a:rPr lang="da-DK" dirty="0"/>
              <a:t>Nyre</a:t>
            </a:r>
            <a:endParaRPr lang="da-DK" dirty="0"/>
          </a:p>
          <a:p>
            <a:pPr lvl="1">
              <a:lnSpc>
                <a:spcPct val="150000"/>
              </a:lnSpc>
            </a:pPr>
            <a:r>
              <a:rPr lang="da-DK" dirty="0"/>
              <a:t>Blæren </a:t>
            </a:r>
            <a:endParaRPr lang="da-DK" dirty="0"/>
          </a:p>
          <a:p>
            <a:pPr lvl="1">
              <a:lnSpc>
                <a:spcPct val="150000"/>
              </a:lnSpc>
            </a:pPr>
            <a:r>
              <a:rPr lang="da-DK" dirty="0" err="1"/>
              <a:t>Ureter</a:t>
            </a:r>
            <a:r>
              <a:rPr lang="da-DK" dirty="0"/>
              <a:t> (urinlederen) </a:t>
            </a:r>
            <a:endParaRPr lang="da-DK" dirty="0"/>
          </a:p>
          <a:p>
            <a:pPr lvl="1">
              <a:lnSpc>
                <a:spcPct val="150000"/>
              </a:lnSpc>
            </a:pPr>
            <a:r>
              <a:rPr lang="da-DK" dirty="0"/>
              <a:t>For mænd: Penis, prostata og testis </a:t>
            </a:r>
            <a:endParaRPr lang="da-DK" dirty="0"/>
          </a:p>
          <a:p>
            <a:pPr lvl="1">
              <a:lnSpc>
                <a:spcPct val="150000"/>
              </a:lnSpc>
            </a:pPr>
            <a:r>
              <a:rPr lang="da-DK" dirty="0"/>
              <a:t>For kvinder: Ovarier, uterus, </a:t>
            </a:r>
            <a:r>
              <a:rPr lang="da-DK" dirty="0" err="1"/>
              <a:t>cervix</a:t>
            </a:r>
            <a:r>
              <a:rPr lang="da-DK" dirty="0"/>
              <a:t>, </a:t>
            </a:r>
            <a:r>
              <a:rPr lang="da-DK" dirty="0" err="1"/>
              <a:t>vulva</a:t>
            </a:r>
            <a:r>
              <a:rPr lang="da-DK" dirty="0"/>
              <a:t> </a:t>
            </a:r>
            <a:endParaRPr lang="da-DK" dirty="0"/>
          </a:p>
          <a:p>
            <a:pPr marL="0" indent="0">
              <a:lnSpc>
                <a:spcPct val="150000"/>
              </a:lnSpc>
              <a:buNone/>
            </a:pPr>
            <a:endParaRPr lang="da-DK" dirty="0"/>
          </a:p>
        </p:txBody>
      </p:sp>
      <p:pic>
        <p:nvPicPr>
          <p:cNvPr id="13314" name="Picture 2" descr="Paediatric genitourinary cancers and late effects of treatment | Nature  Reviews Urolog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67060" y="875689"/>
            <a:ext cx="5324940" cy="530127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Blærecancer</a:t>
            </a:r>
            <a:endParaRPr lang="da-DK" dirty="0"/>
          </a:p>
        </p:txBody>
      </p:sp>
      <p:sp>
        <p:nvSpPr>
          <p:cNvPr id="3" name="Pladsholder til indhold 2"/>
          <p:cNvSpPr>
            <a:spLocks noGrp="1"/>
          </p:cNvSpPr>
          <p:nvPr>
            <p:ph idx="1"/>
          </p:nvPr>
        </p:nvSpPr>
        <p:spPr/>
        <p:txBody>
          <a:bodyPr>
            <a:normAutofit fontScale="70000" lnSpcReduction="20000"/>
          </a:bodyPr>
          <a:lstStyle/>
          <a:p>
            <a:pPr>
              <a:lnSpc>
                <a:spcPct val="90000"/>
              </a:lnSpc>
            </a:pPr>
            <a:r>
              <a:rPr lang="da-DK" dirty="0"/>
              <a:t>H</a:t>
            </a:r>
            <a:r>
              <a:rPr lang="da-DK" sz="2800" dirty="0"/>
              <a:t>yppigst blandt mænd – 50-80 år </a:t>
            </a:r>
            <a:endParaRPr lang="da-DK" sz="2800" dirty="0"/>
          </a:p>
          <a:p>
            <a:pPr>
              <a:lnSpc>
                <a:spcPct val="90000"/>
              </a:lnSpc>
            </a:pPr>
            <a:r>
              <a:rPr lang="da-DK" sz="2800" dirty="0"/>
              <a:t>Ofte relateret til tobaksrygning </a:t>
            </a:r>
            <a:endParaRPr lang="da-DK" sz="2800" dirty="0"/>
          </a:p>
          <a:p>
            <a:pPr>
              <a:lnSpc>
                <a:spcPct val="90000"/>
              </a:lnSpc>
            </a:pPr>
            <a:r>
              <a:rPr lang="da-DK" dirty="0"/>
              <a:t>Ca. 1600 nye tilfælde årligt </a:t>
            </a:r>
            <a:br>
              <a:rPr lang="da-DK" dirty="0"/>
            </a:br>
            <a:endParaRPr lang="da-DK" dirty="0"/>
          </a:p>
          <a:p>
            <a:pPr>
              <a:lnSpc>
                <a:spcPct val="90000"/>
              </a:lnSpc>
            </a:pPr>
            <a:r>
              <a:rPr lang="da-DK" sz="2800" b="1" dirty="0"/>
              <a:t>Symptomer ofte vage, men: </a:t>
            </a:r>
            <a:endParaRPr lang="da-DK" sz="2800" b="1" dirty="0"/>
          </a:p>
          <a:p>
            <a:pPr lvl="1"/>
            <a:r>
              <a:rPr lang="da-DK" dirty="0">
                <a:solidFill>
                  <a:srgbClr val="FF0000"/>
                </a:solidFill>
              </a:rPr>
              <a:t>Faresignaler = </a:t>
            </a:r>
            <a:r>
              <a:rPr lang="da-DK" b="1" dirty="0">
                <a:solidFill>
                  <a:srgbClr val="FF0000"/>
                </a:solidFill>
              </a:rPr>
              <a:t>Obstruktionsklinik og hæmaturi</a:t>
            </a:r>
            <a:endParaRPr lang="da-DK" b="1" dirty="0">
              <a:solidFill>
                <a:srgbClr val="FF0000"/>
              </a:solidFill>
            </a:endParaRPr>
          </a:p>
          <a:p>
            <a:pPr lvl="1"/>
            <a:r>
              <a:rPr lang="da-DK" dirty="0"/>
              <a:t>Evt. trykken/murren i underlivet </a:t>
            </a:r>
            <a:endParaRPr lang="da-DK" dirty="0"/>
          </a:p>
          <a:p>
            <a:pPr>
              <a:lnSpc>
                <a:spcPct val="90000"/>
              </a:lnSpc>
            </a:pPr>
            <a:endParaRPr lang="da-DK" sz="2800" dirty="0"/>
          </a:p>
          <a:p>
            <a:pPr>
              <a:lnSpc>
                <a:spcPct val="90000"/>
              </a:lnSpc>
            </a:pPr>
            <a:r>
              <a:rPr lang="da-DK" b="1" dirty="0"/>
              <a:t>Diagnose</a:t>
            </a:r>
            <a:r>
              <a:rPr lang="da-DK" dirty="0"/>
              <a:t> </a:t>
            </a:r>
            <a:endParaRPr lang="da-DK" dirty="0"/>
          </a:p>
          <a:p>
            <a:pPr lvl="1"/>
            <a:r>
              <a:rPr lang="da-DK" dirty="0" err="1"/>
              <a:t>Cystoskopi</a:t>
            </a:r>
            <a:r>
              <a:rPr lang="da-DK" dirty="0"/>
              <a:t> </a:t>
            </a:r>
            <a:endParaRPr lang="da-DK" dirty="0"/>
          </a:p>
          <a:p>
            <a:pPr lvl="1"/>
            <a:r>
              <a:rPr lang="da-DK" dirty="0"/>
              <a:t>CT </a:t>
            </a:r>
            <a:endParaRPr lang="da-DK" dirty="0"/>
          </a:p>
          <a:p>
            <a:pPr>
              <a:lnSpc>
                <a:spcPct val="90000"/>
              </a:lnSpc>
            </a:pPr>
            <a:endParaRPr lang="da-DK" sz="2800" dirty="0"/>
          </a:p>
          <a:p>
            <a:pPr>
              <a:lnSpc>
                <a:spcPct val="90000"/>
              </a:lnSpc>
            </a:pPr>
            <a:r>
              <a:rPr lang="da-DK" sz="2800" b="1" dirty="0"/>
              <a:t>Behandling </a:t>
            </a:r>
            <a:endParaRPr lang="da-DK" sz="2800" b="1" dirty="0"/>
          </a:p>
          <a:p>
            <a:pPr lvl="1"/>
            <a:r>
              <a:rPr lang="da-DK" dirty="0">
                <a:solidFill>
                  <a:srgbClr val="FF0000"/>
                </a:solidFill>
              </a:rPr>
              <a:t>TUR-B</a:t>
            </a:r>
            <a:endParaRPr lang="da-DK" dirty="0">
              <a:solidFill>
                <a:srgbClr val="FF0000"/>
              </a:solidFill>
            </a:endParaRPr>
          </a:p>
          <a:p>
            <a:pPr lvl="1"/>
            <a:r>
              <a:rPr lang="da-DK" dirty="0"/>
              <a:t>Blæreskylning med kemoterapi </a:t>
            </a:r>
            <a:endParaRPr lang="da-DK" dirty="0"/>
          </a:p>
          <a:p>
            <a:pPr lvl="1"/>
            <a:r>
              <a:rPr lang="da-DK" dirty="0"/>
              <a:t>Radikal </a:t>
            </a:r>
            <a:r>
              <a:rPr lang="da-DK" dirty="0" err="1"/>
              <a:t>cystektomi</a:t>
            </a:r>
            <a:r>
              <a:rPr lang="da-DK" dirty="0"/>
              <a:t> med urostomi</a:t>
            </a:r>
            <a:endParaRPr lang="da-DK" dirty="0"/>
          </a:p>
          <a:p>
            <a:pPr lvl="1"/>
            <a:r>
              <a:rPr lang="da-DK" dirty="0"/>
              <a:t>Kemoterapi/strålebehandling  </a:t>
            </a:r>
            <a:endParaRPr lang="da-DK" dirty="0"/>
          </a:p>
          <a:p>
            <a:endParaRPr lang="da-DK" dirty="0"/>
          </a:p>
        </p:txBody>
      </p:sp>
      <p:pic>
        <p:nvPicPr>
          <p:cNvPr id="6146" name="Picture 2" descr="DaBlaCa (Blærecanc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96113" y="571500"/>
            <a:ext cx="4943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Prostata cancer </a:t>
            </a:r>
            <a:endParaRPr lang="da-DK" dirty="0"/>
          </a:p>
        </p:txBody>
      </p:sp>
      <p:sp>
        <p:nvSpPr>
          <p:cNvPr id="3" name="Pladsholder til indhold 2"/>
          <p:cNvSpPr>
            <a:spLocks noGrp="1"/>
          </p:cNvSpPr>
          <p:nvPr>
            <p:ph idx="1"/>
          </p:nvPr>
        </p:nvSpPr>
        <p:spPr/>
        <p:txBody>
          <a:bodyPr>
            <a:normAutofit/>
          </a:bodyPr>
          <a:lstStyle/>
          <a:p>
            <a:r>
              <a:rPr lang="da-DK" dirty="0">
                <a:solidFill>
                  <a:srgbClr val="FF0000"/>
                </a:solidFill>
              </a:rPr>
              <a:t>Hyppigst forekommende cancer hos mænd i Danmark!</a:t>
            </a:r>
            <a:endParaRPr lang="da-DK" dirty="0">
              <a:solidFill>
                <a:srgbClr val="FF0000"/>
              </a:solidFill>
            </a:endParaRPr>
          </a:p>
          <a:p>
            <a:pPr marL="0" indent="0">
              <a:buNone/>
            </a:pPr>
            <a:endParaRPr lang="da-DK" dirty="0"/>
          </a:p>
          <a:p>
            <a:r>
              <a:rPr lang="da-DK" dirty="0"/>
              <a:t>Symptomer oftest som ved BPH = </a:t>
            </a:r>
            <a:r>
              <a:rPr lang="da-DK" dirty="0">
                <a:solidFill>
                  <a:srgbClr val="FF0000"/>
                </a:solidFill>
              </a:rPr>
              <a:t>LUTS </a:t>
            </a:r>
            <a:endParaRPr lang="da-DK" dirty="0">
              <a:solidFill>
                <a:srgbClr val="FF0000"/>
              </a:solidFill>
            </a:endParaRPr>
          </a:p>
          <a:p>
            <a:pPr lvl="1"/>
            <a:r>
              <a:rPr lang="da-DK" dirty="0"/>
              <a:t>Evt. </a:t>
            </a:r>
            <a:r>
              <a:rPr lang="da-DK" dirty="0" err="1"/>
              <a:t>hæmospermi</a:t>
            </a:r>
            <a:r>
              <a:rPr lang="da-DK" dirty="0"/>
              <a:t> </a:t>
            </a:r>
            <a:endParaRPr lang="da-DK" dirty="0"/>
          </a:p>
          <a:p>
            <a:pPr lvl="1"/>
            <a:r>
              <a:rPr lang="da-DK" dirty="0"/>
              <a:t>Evt. smerter i knogler (metastaser) og B-symptomer  </a:t>
            </a:r>
            <a:endParaRPr lang="da-DK" dirty="0"/>
          </a:p>
          <a:p>
            <a:pPr lvl="1"/>
            <a:r>
              <a:rPr lang="da-DK" dirty="0"/>
              <a:t>I starten ingen </a:t>
            </a:r>
            <a:r>
              <a:rPr lang="da-DK" dirty="0" err="1"/>
              <a:t>symp</a:t>
            </a:r>
            <a:r>
              <a:rPr lang="da-DK" dirty="0"/>
              <a:t>. </a:t>
            </a:r>
            <a:endParaRPr lang="da-DK" dirty="0"/>
          </a:p>
          <a:p>
            <a:pPr marL="457200" lvl="1" indent="0">
              <a:buNone/>
            </a:pPr>
            <a:endParaRPr lang="da-DK" dirty="0"/>
          </a:p>
          <a:p>
            <a:r>
              <a:rPr lang="da-DK" dirty="0"/>
              <a:t>Biomarkør = PSA </a:t>
            </a:r>
            <a:endParaRPr lang="da-DK" dirty="0"/>
          </a:p>
        </p:txBody>
      </p:sp>
      <p:pic>
        <p:nvPicPr>
          <p:cNvPr id="14340" name="Picture 4" descr="Prostate Canc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4783" y="3211551"/>
            <a:ext cx="3700408" cy="354608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Prostata cancer</a:t>
            </a:r>
            <a:endParaRPr lang="da-DK" dirty="0"/>
          </a:p>
        </p:txBody>
      </p:sp>
      <p:sp>
        <p:nvSpPr>
          <p:cNvPr id="3" name="Pladsholder til indhold 2"/>
          <p:cNvSpPr>
            <a:spLocks noGrp="1"/>
          </p:cNvSpPr>
          <p:nvPr>
            <p:ph idx="1"/>
          </p:nvPr>
        </p:nvSpPr>
        <p:spPr/>
        <p:txBody>
          <a:bodyPr>
            <a:normAutofit/>
          </a:bodyPr>
          <a:lstStyle/>
          <a:p>
            <a:pPr>
              <a:lnSpc>
                <a:spcPct val="150000"/>
              </a:lnSpc>
            </a:pPr>
            <a:r>
              <a:rPr lang="da-DK" dirty="0"/>
              <a:t>Over 4600 tilfælde årligt</a:t>
            </a:r>
            <a:endParaRPr lang="da-DK" dirty="0"/>
          </a:p>
          <a:p>
            <a:pPr>
              <a:lnSpc>
                <a:spcPct val="150000"/>
              </a:lnSpc>
            </a:pPr>
            <a:r>
              <a:rPr lang="da-DK" dirty="0">
                <a:solidFill>
                  <a:srgbClr val="FF0000"/>
                </a:solidFill>
              </a:rPr>
              <a:t>Incidensen stiger med alderen </a:t>
            </a:r>
            <a:endParaRPr lang="da-DK" dirty="0">
              <a:solidFill>
                <a:srgbClr val="FF0000"/>
              </a:solidFill>
            </a:endParaRPr>
          </a:p>
          <a:p>
            <a:pPr>
              <a:lnSpc>
                <a:spcPct val="150000"/>
              </a:lnSpc>
            </a:pPr>
            <a:r>
              <a:rPr lang="da-DK" dirty="0"/>
              <a:t>Inddeles efter TNM-klassifikation</a:t>
            </a:r>
            <a:endParaRPr lang="da-DK" dirty="0"/>
          </a:p>
          <a:p>
            <a:pPr lvl="1">
              <a:lnSpc>
                <a:spcPct val="150000"/>
              </a:lnSpc>
            </a:pPr>
            <a:r>
              <a:rPr lang="da-DK" dirty="0"/>
              <a:t>Herudover </a:t>
            </a:r>
            <a:r>
              <a:rPr lang="da-DK" dirty="0" err="1"/>
              <a:t>Gleason</a:t>
            </a:r>
            <a:r>
              <a:rPr lang="da-DK" dirty="0"/>
              <a:t>-score, som går fra 2-10, hvor 10 har dårligst prognose</a:t>
            </a:r>
            <a:endParaRPr lang="da-DK" dirty="0"/>
          </a:p>
          <a:p>
            <a:endParaRPr lang="da-DK" dirty="0"/>
          </a:p>
        </p:txBody>
      </p:sp>
      <p:pic>
        <p:nvPicPr>
          <p:cNvPr id="8194" name="Picture 2" descr="Staging and grading prostate cancer | Irish Cancer Societ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2945" y="292224"/>
            <a:ext cx="4566337" cy="342475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Prostata  cancer</a:t>
            </a:r>
            <a:endParaRPr lang="da-DK" dirty="0"/>
          </a:p>
        </p:txBody>
      </p:sp>
      <p:sp>
        <p:nvSpPr>
          <p:cNvPr id="3" name="Pladsholder til indhold 2"/>
          <p:cNvSpPr>
            <a:spLocks noGrp="1"/>
          </p:cNvSpPr>
          <p:nvPr>
            <p:ph idx="1"/>
          </p:nvPr>
        </p:nvSpPr>
        <p:spPr/>
        <p:txBody>
          <a:bodyPr>
            <a:normAutofit lnSpcReduction="10000"/>
          </a:bodyPr>
          <a:lstStyle/>
          <a:p>
            <a:r>
              <a:rPr lang="da-DK" b="1" dirty="0"/>
              <a:t>Risikofaktorer </a:t>
            </a:r>
            <a:endParaRPr lang="da-DK" b="1" dirty="0"/>
          </a:p>
          <a:p>
            <a:pPr lvl="1"/>
            <a:r>
              <a:rPr lang="da-DK" dirty="0"/>
              <a:t>Alder</a:t>
            </a:r>
            <a:endParaRPr lang="da-DK" dirty="0"/>
          </a:p>
          <a:p>
            <a:pPr lvl="1"/>
            <a:r>
              <a:rPr lang="da-DK" dirty="0"/>
              <a:t>Vestlig livsstil </a:t>
            </a:r>
            <a:endParaRPr lang="da-DK" dirty="0"/>
          </a:p>
          <a:p>
            <a:endParaRPr lang="da-DK" dirty="0"/>
          </a:p>
          <a:p>
            <a:r>
              <a:rPr lang="da-DK" dirty="0"/>
              <a:t>Jo tidligere sygdommen fanges, jo bedre overlevelse</a:t>
            </a:r>
            <a:endParaRPr lang="da-DK" dirty="0"/>
          </a:p>
          <a:p>
            <a:r>
              <a:rPr lang="da-DK" dirty="0"/>
              <a:t>3 af 4 mænd dør ikke af prostatakræft men med den </a:t>
            </a:r>
            <a:endParaRPr lang="da-DK" dirty="0"/>
          </a:p>
          <a:p>
            <a:endParaRPr lang="da-DK" dirty="0"/>
          </a:p>
          <a:p>
            <a:r>
              <a:rPr lang="da-DK" b="1" dirty="0"/>
              <a:t>Metastaserer til </a:t>
            </a:r>
            <a:endParaRPr lang="da-DK" b="1" dirty="0"/>
          </a:p>
          <a:p>
            <a:pPr lvl="1"/>
            <a:r>
              <a:rPr lang="da-DK" dirty="0">
                <a:solidFill>
                  <a:srgbClr val="FF0000"/>
                </a:solidFill>
              </a:rPr>
              <a:t>Lymfeknuder (primært langs aorta) </a:t>
            </a:r>
            <a:endParaRPr lang="da-DK" dirty="0">
              <a:solidFill>
                <a:srgbClr val="FF0000"/>
              </a:solidFill>
            </a:endParaRPr>
          </a:p>
          <a:p>
            <a:pPr lvl="1"/>
            <a:r>
              <a:rPr lang="da-DK" dirty="0">
                <a:solidFill>
                  <a:srgbClr val="FF0000"/>
                </a:solidFill>
              </a:rPr>
              <a:t>Knogler  </a:t>
            </a:r>
            <a:endParaRPr lang="da-DK" dirty="0">
              <a:solidFill>
                <a:srgbClr val="FF0000"/>
              </a:solidFill>
            </a:endParaRPr>
          </a:p>
          <a:p>
            <a:endParaRPr lang="da-DK" dirty="0"/>
          </a:p>
        </p:txBody>
      </p:sp>
      <p:pic>
        <p:nvPicPr>
          <p:cNvPr id="15362" name="Picture 2" descr="AstraZeneca on X: &quot;90% of #prostate cancers are found when they're confined  to the prostate and nearby organs, at which stage the 5-year survival rate  is nearly 100%. If the disease spread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65179" y="144036"/>
            <a:ext cx="6291147" cy="314557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Prostata cancer</a:t>
            </a:r>
            <a:endParaRPr lang="da-DK" dirty="0"/>
          </a:p>
        </p:txBody>
      </p:sp>
      <p:sp>
        <p:nvSpPr>
          <p:cNvPr id="3" name="Pladsholder til indhold 2"/>
          <p:cNvSpPr>
            <a:spLocks noGrp="1"/>
          </p:cNvSpPr>
          <p:nvPr>
            <p:ph idx="1"/>
          </p:nvPr>
        </p:nvSpPr>
        <p:spPr/>
        <p:txBody>
          <a:bodyPr>
            <a:normAutofit fontScale="77500" lnSpcReduction="20000"/>
          </a:bodyPr>
          <a:lstStyle/>
          <a:p>
            <a:pPr>
              <a:lnSpc>
                <a:spcPct val="150000"/>
              </a:lnSpc>
            </a:pPr>
            <a:r>
              <a:rPr lang="da-DK" b="1" dirty="0"/>
              <a:t>Behandling</a:t>
            </a:r>
            <a:r>
              <a:rPr lang="da-DK" dirty="0"/>
              <a:t> </a:t>
            </a:r>
            <a:endParaRPr lang="da-DK" dirty="0"/>
          </a:p>
          <a:p>
            <a:pPr lvl="1">
              <a:lnSpc>
                <a:spcPct val="150000"/>
              </a:lnSpc>
            </a:pPr>
            <a:r>
              <a:rPr lang="da-DK" dirty="0"/>
              <a:t>Afhænger af stadie, alder og komorbiditet</a:t>
            </a:r>
            <a:endParaRPr lang="da-DK" dirty="0"/>
          </a:p>
          <a:p>
            <a:pPr lvl="1">
              <a:lnSpc>
                <a:spcPct val="150000"/>
              </a:lnSpc>
            </a:pPr>
            <a:r>
              <a:rPr lang="da-DK" dirty="0"/>
              <a:t>Mange mænd vil aldrig få symptomer eller dø af sygdommen, da den ofte udvikler sig langsomt </a:t>
            </a:r>
            <a:endParaRPr lang="da-DK" dirty="0"/>
          </a:p>
          <a:p>
            <a:pPr lvl="2">
              <a:lnSpc>
                <a:spcPct val="150000"/>
              </a:lnSpc>
            </a:pPr>
            <a:r>
              <a:rPr lang="da-DK" dirty="0" err="1"/>
              <a:t>Watchful</a:t>
            </a:r>
            <a:r>
              <a:rPr lang="da-DK" dirty="0"/>
              <a:t> waiting </a:t>
            </a:r>
            <a:endParaRPr lang="da-DK" dirty="0"/>
          </a:p>
          <a:p>
            <a:pPr lvl="1">
              <a:lnSpc>
                <a:spcPct val="150000"/>
              </a:lnSpc>
            </a:pPr>
            <a:r>
              <a:rPr lang="da-DK" dirty="0"/>
              <a:t>Ved lokal sygdom med lang forventet restlevetid (10+ år) evt. operation eller strålebehandling </a:t>
            </a:r>
            <a:endParaRPr lang="da-DK" dirty="0"/>
          </a:p>
          <a:p>
            <a:pPr lvl="1">
              <a:lnSpc>
                <a:spcPct val="150000"/>
              </a:lnSpc>
            </a:pPr>
            <a:r>
              <a:rPr lang="da-DK" dirty="0"/>
              <a:t>Ved avanceret sygdom uden spredning kan der tilbydes strålebehandling og endokrin terapi (hæmme androgen) </a:t>
            </a:r>
            <a:endParaRPr lang="da-DK" dirty="0"/>
          </a:p>
          <a:p>
            <a:pPr lvl="1">
              <a:lnSpc>
                <a:spcPct val="150000"/>
              </a:lnSpc>
            </a:pPr>
            <a:r>
              <a:rPr lang="da-DK" dirty="0"/>
              <a:t>Ved metastaserende sygdom tilbydes medicinsk eller kirurgisk kastration (</a:t>
            </a:r>
            <a:r>
              <a:rPr lang="da-DK" dirty="0" err="1"/>
              <a:t>orkiektomi</a:t>
            </a:r>
            <a:r>
              <a:rPr lang="da-DK" dirty="0"/>
              <a:t>) </a:t>
            </a:r>
            <a:endParaRPr lang="da-DK" dirty="0"/>
          </a:p>
          <a:p>
            <a:endParaRPr lang="da-DK" dirty="0"/>
          </a:p>
        </p:txBody>
      </p:sp>
      <p:pic>
        <p:nvPicPr>
          <p:cNvPr id="16388" name="Picture 4" descr="Prostatakræft | Ugeskriftet.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00801" y="491288"/>
            <a:ext cx="5557025" cy="600158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Buy Sildenafil Online (25mg , 50mg &amp; 100mg) | ED Treatm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86800" y="53470"/>
            <a:ext cx="2248830" cy="224883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Erektil dysfunk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6940" y="2152184"/>
            <a:ext cx="2745059" cy="47058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a-DK" dirty="0"/>
              <a:t>Prostata cancer</a:t>
            </a:r>
            <a:endParaRPr lang="da-DK" dirty="0"/>
          </a:p>
        </p:txBody>
      </p:sp>
      <p:sp>
        <p:nvSpPr>
          <p:cNvPr id="3" name="Pladsholder til indhold 2"/>
          <p:cNvSpPr>
            <a:spLocks noGrp="1"/>
          </p:cNvSpPr>
          <p:nvPr>
            <p:ph idx="1"/>
          </p:nvPr>
        </p:nvSpPr>
        <p:spPr/>
        <p:txBody>
          <a:bodyPr>
            <a:normAutofit/>
          </a:bodyPr>
          <a:lstStyle/>
          <a:p>
            <a:pPr>
              <a:lnSpc>
                <a:spcPct val="150000"/>
              </a:lnSpc>
            </a:pPr>
            <a:r>
              <a:rPr lang="da-DK" sz="2300" dirty="0"/>
              <a:t>Der findes et rehabiliteringsprogram for patienter opereret for prostatacancer</a:t>
            </a:r>
            <a:endParaRPr lang="da-DK" sz="2300" dirty="0"/>
          </a:p>
          <a:p>
            <a:pPr marL="285750" indent="-285750">
              <a:lnSpc>
                <a:spcPct val="150000"/>
              </a:lnSpc>
              <a:buFont typeface="Arial" panose="020B0604020202020204" pitchFamily="34" charset="0"/>
              <a:buChar char="•"/>
            </a:pPr>
            <a:r>
              <a:rPr lang="da-DK" sz="2300" dirty="0"/>
              <a:t>Fokus er primært på almen genoptræning</a:t>
            </a:r>
            <a:endParaRPr lang="da-DK" sz="2300" dirty="0"/>
          </a:p>
          <a:p>
            <a:pPr marL="285750" indent="-285750">
              <a:lnSpc>
                <a:spcPct val="150000"/>
              </a:lnSpc>
              <a:buFont typeface="Arial" panose="020B0604020202020204" pitchFamily="34" charset="0"/>
              <a:buChar char="•"/>
            </a:pPr>
            <a:r>
              <a:rPr lang="da-DK" sz="2300" dirty="0"/>
              <a:t>Bækkenbundstræning hos dem, der har udviklet urininkontinens (5-10%)</a:t>
            </a:r>
            <a:endParaRPr lang="da-DK" sz="2300" dirty="0"/>
          </a:p>
          <a:p>
            <a:pPr marL="285750" indent="-285750">
              <a:lnSpc>
                <a:spcPct val="150000"/>
              </a:lnSpc>
              <a:buFont typeface="Arial" panose="020B0604020202020204" pitchFamily="34" charset="0"/>
              <a:buChar char="•"/>
            </a:pPr>
            <a:r>
              <a:rPr lang="da-DK" sz="2300" dirty="0" err="1"/>
              <a:t>Erektil</a:t>
            </a:r>
            <a:r>
              <a:rPr lang="da-DK" sz="2300" dirty="0"/>
              <a:t> dysfunktion rammer mange – kan ofte behandles med medicin </a:t>
            </a:r>
            <a:endParaRPr lang="da-DK" sz="2300" dirty="0"/>
          </a:p>
          <a:p>
            <a:pPr marL="285750" indent="-285750">
              <a:lnSpc>
                <a:spcPct val="150000"/>
              </a:lnSpc>
              <a:buFont typeface="Arial" panose="020B0604020202020204" pitchFamily="34" charset="0"/>
              <a:buChar char="•"/>
            </a:pPr>
            <a:r>
              <a:rPr lang="da-DK" sz="2300" dirty="0"/>
              <a:t>Nogle af de opererede får rømmet lymfeknuder </a:t>
            </a:r>
            <a:r>
              <a:rPr lang="da-DK" sz="2300" dirty="0">
                <a:sym typeface="Wingdings" panose="05000000000000000000" pitchFamily="2" charset="2"/>
              </a:rPr>
              <a:t> </a:t>
            </a:r>
            <a:r>
              <a:rPr lang="da-DK" sz="2300" dirty="0" err="1"/>
              <a:t>lymfødem</a:t>
            </a:r>
            <a:r>
              <a:rPr lang="da-DK" sz="2300" dirty="0"/>
              <a:t> </a:t>
            </a:r>
            <a:endParaRPr lang="da-DK" sz="2300"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Peniscancer </a:t>
            </a:r>
            <a:endParaRPr lang="da-DK" dirty="0"/>
          </a:p>
        </p:txBody>
      </p:sp>
      <p:sp>
        <p:nvSpPr>
          <p:cNvPr id="3" name="Pladsholder til indhold 2"/>
          <p:cNvSpPr>
            <a:spLocks noGrp="1"/>
          </p:cNvSpPr>
          <p:nvPr>
            <p:ph idx="1"/>
          </p:nvPr>
        </p:nvSpPr>
        <p:spPr/>
        <p:txBody>
          <a:bodyPr>
            <a:normAutofit lnSpcReduction="10000"/>
          </a:bodyPr>
          <a:lstStyle/>
          <a:p>
            <a:r>
              <a:rPr lang="da-DK" dirty="0"/>
              <a:t>Sjældent  </a:t>
            </a:r>
            <a:br>
              <a:rPr lang="da-DK" dirty="0"/>
            </a:br>
            <a:endParaRPr lang="da-DK" dirty="0"/>
          </a:p>
          <a:p>
            <a:r>
              <a:rPr lang="da-DK" b="1" dirty="0"/>
              <a:t>Risikofaktorer</a:t>
            </a:r>
            <a:endParaRPr lang="da-DK" b="1" dirty="0"/>
          </a:p>
          <a:p>
            <a:pPr lvl="1"/>
            <a:r>
              <a:rPr lang="da-DK" dirty="0" err="1"/>
              <a:t>Phimosis</a:t>
            </a:r>
            <a:r>
              <a:rPr lang="da-DK" dirty="0"/>
              <a:t> </a:t>
            </a:r>
            <a:endParaRPr lang="da-DK" dirty="0"/>
          </a:p>
          <a:p>
            <a:pPr lvl="1"/>
            <a:r>
              <a:rPr lang="da-DK" dirty="0">
                <a:solidFill>
                  <a:srgbClr val="FF0000"/>
                </a:solidFill>
              </a:rPr>
              <a:t>HPV </a:t>
            </a:r>
            <a:endParaRPr lang="da-DK" dirty="0">
              <a:solidFill>
                <a:srgbClr val="FF0000"/>
              </a:solidFill>
            </a:endParaRPr>
          </a:p>
          <a:p>
            <a:r>
              <a:rPr lang="da-DK" dirty="0"/>
              <a:t>Penisbevarende behandling for forstadie af cancer </a:t>
            </a:r>
            <a:endParaRPr lang="da-DK" dirty="0"/>
          </a:p>
          <a:p>
            <a:pPr lvl="1"/>
            <a:r>
              <a:rPr lang="da-DK" dirty="0"/>
              <a:t>Kan ende med amputation </a:t>
            </a:r>
            <a:endParaRPr lang="da-DK" dirty="0"/>
          </a:p>
          <a:p>
            <a:r>
              <a:rPr lang="da-DK" dirty="0"/>
              <a:t>Inoperable patienter – pallierende kemoterapi og strålebehandling </a:t>
            </a:r>
            <a:endParaRPr lang="da-DK" dirty="0"/>
          </a:p>
          <a:p>
            <a:r>
              <a:rPr lang="da-DK" dirty="0"/>
              <a:t>Spreder sig til lymfeknuder – lyske, bækken, </a:t>
            </a:r>
            <a:r>
              <a:rPr lang="da-DK" dirty="0" err="1"/>
              <a:t>retroperitonealt</a:t>
            </a:r>
            <a:r>
              <a:rPr lang="da-DK" dirty="0"/>
              <a:t> og </a:t>
            </a:r>
            <a:r>
              <a:rPr lang="da-DK" dirty="0" err="1"/>
              <a:t>mediastinalt</a:t>
            </a:r>
            <a:endParaRPr lang="da-DK" dirty="0"/>
          </a:p>
          <a:p>
            <a:endParaRPr lang="da-DK" dirty="0"/>
          </a:p>
        </p:txBody>
      </p:sp>
      <p:pic>
        <p:nvPicPr>
          <p:cNvPr id="9218" name="Picture 2" descr="Recent Advances in the Management of Penile Cancer: A Contemporary Review  of the Literature | Oncology and Thera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04466" y="0"/>
            <a:ext cx="4087533" cy="359822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Scrotum</a:t>
            </a:r>
            <a:endParaRPr lang="da-DK" dirty="0"/>
          </a:p>
        </p:txBody>
      </p:sp>
      <p:sp>
        <p:nvSpPr>
          <p:cNvPr id="3" name="Pladsholder til indhold 2"/>
          <p:cNvSpPr>
            <a:spLocks noGrp="1"/>
          </p:cNvSpPr>
          <p:nvPr>
            <p:ph idx="1"/>
          </p:nvPr>
        </p:nvSpPr>
        <p:spPr/>
        <p:txBody>
          <a:bodyPr>
            <a:normAutofit fontScale="92500" lnSpcReduction="20000"/>
          </a:bodyPr>
          <a:lstStyle/>
          <a:p>
            <a:pPr>
              <a:lnSpc>
                <a:spcPct val="150000"/>
              </a:lnSpc>
            </a:pPr>
            <a:r>
              <a:rPr lang="da-DK" b="1" dirty="0"/>
              <a:t>Benigne rumopfyldende processer er hyppige</a:t>
            </a:r>
            <a:endParaRPr lang="da-DK" b="1" dirty="0"/>
          </a:p>
          <a:p>
            <a:pPr lvl="1">
              <a:lnSpc>
                <a:spcPct val="150000"/>
              </a:lnSpc>
            </a:pPr>
            <a:r>
              <a:rPr lang="da-DK" dirty="0" err="1"/>
              <a:t>Hydrocele</a:t>
            </a:r>
            <a:r>
              <a:rPr lang="da-DK" dirty="0"/>
              <a:t> (vandbrok)</a:t>
            </a:r>
            <a:endParaRPr lang="da-DK" dirty="0"/>
          </a:p>
          <a:p>
            <a:pPr lvl="1">
              <a:lnSpc>
                <a:spcPct val="150000"/>
              </a:lnSpc>
            </a:pPr>
            <a:r>
              <a:rPr lang="da-DK" dirty="0"/>
              <a:t>Sædbrok (</a:t>
            </a:r>
            <a:r>
              <a:rPr lang="da-DK" dirty="0" err="1"/>
              <a:t>spermatocele</a:t>
            </a:r>
            <a:r>
              <a:rPr lang="da-DK" dirty="0"/>
              <a:t>) </a:t>
            </a:r>
            <a:endParaRPr lang="da-DK" dirty="0"/>
          </a:p>
          <a:p>
            <a:pPr lvl="1">
              <a:lnSpc>
                <a:spcPct val="150000"/>
              </a:lnSpc>
            </a:pPr>
            <a:r>
              <a:rPr lang="da-DK" dirty="0" err="1"/>
              <a:t>Varicocele</a:t>
            </a:r>
            <a:r>
              <a:rPr lang="da-DK" dirty="0"/>
              <a:t> (årebrok) </a:t>
            </a:r>
            <a:endParaRPr lang="da-DK" dirty="0"/>
          </a:p>
          <a:p>
            <a:pPr>
              <a:lnSpc>
                <a:spcPct val="150000"/>
              </a:lnSpc>
            </a:pPr>
            <a:r>
              <a:rPr lang="da-DK" b="1" dirty="0"/>
              <a:t>Akutte tilstande</a:t>
            </a:r>
            <a:endParaRPr lang="da-DK" b="1" dirty="0"/>
          </a:p>
          <a:p>
            <a:pPr lvl="1">
              <a:lnSpc>
                <a:spcPct val="150000"/>
              </a:lnSpc>
            </a:pPr>
            <a:r>
              <a:rPr lang="da-DK" dirty="0" err="1"/>
              <a:t>Torsio</a:t>
            </a:r>
            <a:r>
              <a:rPr lang="da-DK" dirty="0"/>
              <a:t> testis</a:t>
            </a:r>
            <a:endParaRPr lang="da-DK" dirty="0"/>
          </a:p>
          <a:p>
            <a:pPr lvl="1">
              <a:lnSpc>
                <a:spcPct val="150000"/>
              </a:lnSpc>
            </a:pPr>
            <a:r>
              <a:rPr lang="da-DK" dirty="0"/>
              <a:t>Knude i testis </a:t>
            </a:r>
            <a:endParaRPr lang="da-DK" dirty="0"/>
          </a:p>
          <a:p>
            <a:pPr lvl="1">
              <a:lnSpc>
                <a:spcPct val="150000"/>
              </a:lnSpc>
            </a:pPr>
            <a:r>
              <a:rPr lang="da-DK" dirty="0" err="1"/>
              <a:t>Orchitis</a:t>
            </a:r>
            <a:r>
              <a:rPr lang="da-DK" dirty="0"/>
              <a:t> (testikelbetændelse) </a:t>
            </a:r>
            <a:endParaRPr lang="da-DK" dirty="0"/>
          </a:p>
        </p:txBody>
      </p:sp>
      <p:pic>
        <p:nvPicPr>
          <p:cNvPr id="18434" name="Picture 2" descr="Testiklen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2821259"/>
            <a:ext cx="6101456" cy="320326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19458" name="Picture 2" descr="Testicular abnormalities. | Download Scientific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8422" y="182049"/>
            <a:ext cx="9375155" cy="6232645"/>
          </a:xfrm>
          <a:prstGeom prst="rect">
            <a:avLst/>
          </a:prstGeom>
          <a:noFill/>
          <a:extLst>
            <a:ext uri="{909E8E84-426E-40DD-AFC4-6F175D3DCCD1}">
              <a14:hiddenFill xmlns:a14="http://schemas.microsoft.com/office/drawing/2010/main">
                <a:solidFill>
                  <a:srgbClr val="FFFFFF"/>
                </a:solidFill>
              </a14:hiddenFill>
            </a:ext>
          </a:extLst>
        </p:spPr>
      </p:pic>
      <p:sp>
        <p:nvSpPr>
          <p:cNvPr id="5" name="Ellipse 4"/>
          <p:cNvSpPr/>
          <p:nvPr/>
        </p:nvSpPr>
        <p:spPr>
          <a:xfrm>
            <a:off x="1678789" y="499592"/>
            <a:ext cx="2351316" cy="276762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Ellipse 5"/>
          <p:cNvSpPr/>
          <p:nvPr/>
        </p:nvSpPr>
        <p:spPr>
          <a:xfrm>
            <a:off x="1735608" y="3584761"/>
            <a:ext cx="2272725" cy="276762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Ellipse 6"/>
          <p:cNvSpPr/>
          <p:nvPr/>
        </p:nvSpPr>
        <p:spPr>
          <a:xfrm>
            <a:off x="5540828" y="443306"/>
            <a:ext cx="2351316" cy="276762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p:cNvSpPr/>
          <p:nvPr/>
        </p:nvSpPr>
        <p:spPr>
          <a:xfrm>
            <a:off x="7720975" y="451933"/>
            <a:ext cx="2351316" cy="2862943"/>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Ellipse 10"/>
          <p:cNvSpPr/>
          <p:nvPr/>
        </p:nvSpPr>
        <p:spPr>
          <a:xfrm>
            <a:off x="8097995" y="3429000"/>
            <a:ext cx="2272725" cy="2862943"/>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8" name="Slide Number Placeholder 7"/>
          <p:cNvSpPr>
            <a:spLocks noGrp="1"/>
          </p:cNvSpPr>
          <p:nvPr>
            <p:ph type="sldNum" sz="quarter" idx="12"/>
          </p:nvPr>
        </p:nvSpPr>
        <p:spPr/>
        <p:txBody>
          <a:bodyPr/>
          <a:p>
            <a:fld id="{49AE70B2-8BF9-45C0-BB95-33D1B9D3A854}" type="slidenum">
              <a:rPr lang="zh-CN" altLang="en-US" smtClean="0"/>
            </a:fld>
            <a:endParaRPr lang="zh-CN" altLang="en-US"/>
          </a:p>
        </p:txBody>
      </p:sp>
      <p:sp>
        <p:nvSpPr>
          <p:cNvPr id="10" name="Footer Placeholder 9"/>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Nyrer</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7123430" cy="5892800"/>
          </a:xfrm>
        </p:spPr>
        <p:txBody>
          <a:bodyPr>
            <a:normAutofit/>
          </a:bodyPr>
          <a:lstStyle/>
          <a:p>
            <a:r>
              <a:rPr lang="da-DK" dirty="0"/>
              <a:t>2 nyrer – mange funktioner</a:t>
            </a:r>
            <a:r>
              <a:rPr lang="en-US" altLang="da-DK" dirty="0"/>
              <a:t>. Her er 7</a:t>
            </a:r>
            <a:r>
              <a:rPr lang="da-DK" dirty="0"/>
              <a:t>:</a:t>
            </a:r>
            <a:endParaRPr lang="da-DK" dirty="0"/>
          </a:p>
          <a:p>
            <a:pPr marL="742950" lvl="1" indent="-285750">
              <a:lnSpc>
                <a:spcPct val="150000"/>
              </a:lnSpc>
            </a:pPr>
            <a:r>
              <a:rPr lang="da-DK" dirty="0"/>
              <a:t>Filtrerer blodet og udskiller affaldsstoffer </a:t>
            </a:r>
            <a:endParaRPr lang="da-DK" dirty="0"/>
          </a:p>
          <a:p>
            <a:pPr marL="742950" lvl="1" indent="-285750">
              <a:lnSpc>
                <a:spcPct val="150000"/>
              </a:lnSpc>
            </a:pPr>
            <a:r>
              <a:rPr lang="da-DK" dirty="0"/>
              <a:t>Resorberer vigtige stoffer som f. eks. glukose og medicin</a:t>
            </a:r>
            <a:endParaRPr lang="da-DK" dirty="0"/>
          </a:p>
          <a:p>
            <a:pPr marL="742950" lvl="1" indent="-285750">
              <a:lnSpc>
                <a:spcPct val="150000"/>
              </a:lnSpc>
            </a:pPr>
            <a:r>
              <a:rPr lang="da-DK" dirty="0"/>
              <a:t>Regulerer pH, vand- og saltbalance</a:t>
            </a:r>
            <a:endParaRPr lang="da-DK" dirty="0"/>
          </a:p>
          <a:p>
            <a:pPr marL="742950" lvl="1" indent="-285750">
              <a:lnSpc>
                <a:spcPct val="150000"/>
              </a:lnSpc>
            </a:pPr>
            <a:r>
              <a:rPr lang="da-DK" dirty="0"/>
              <a:t>Regulerer BT (RAAS)</a:t>
            </a:r>
            <a:endParaRPr lang="da-DK" dirty="0"/>
          </a:p>
          <a:p>
            <a:pPr marL="742950" lvl="1" indent="-285750">
              <a:lnSpc>
                <a:spcPct val="150000"/>
              </a:lnSpc>
            </a:pPr>
            <a:r>
              <a:rPr lang="da-DK" dirty="0"/>
              <a:t>Syntese af EPO</a:t>
            </a:r>
            <a:endParaRPr lang="da-DK" dirty="0"/>
          </a:p>
          <a:p>
            <a:pPr marL="742950" lvl="1" indent="-285750">
              <a:lnSpc>
                <a:spcPct val="150000"/>
              </a:lnSpc>
            </a:pPr>
            <a:r>
              <a:rPr lang="da-DK" dirty="0"/>
              <a:t>Syntese af aktivt D-vitamin </a:t>
            </a:r>
            <a:endParaRPr lang="da-DK" dirty="0"/>
          </a:p>
          <a:p>
            <a:pPr marL="742950" lvl="1" indent="-285750">
              <a:lnSpc>
                <a:spcPct val="150000"/>
              </a:lnSpc>
            </a:pPr>
            <a:r>
              <a:rPr lang="da-DK" dirty="0"/>
              <a:t>Regulering af calcium og fosfat stofskiftet </a:t>
            </a:r>
            <a:endParaRPr lang="da-DK" dirty="0"/>
          </a:p>
          <a:p>
            <a:pPr marL="285750" indent="-285750">
              <a:lnSpc>
                <a:spcPct val="150000"/>
              </a:lnSpc>
              <a:buFont typeface="Arial" panose="020B0604020202020204" pitchFamily="34" charset="0"/>
              <a:buChar char="•"/>
            </a:pPr>
            <a:r>
              <a:rPr lang="da-DK" dirty="0"/>
              <a:t>Nyren gennemstrømmes af mere end 1 liter blod/minut = 20% af CO!</a:t>
            </a:r>
            <a:endParaRPr lang="da-DK" dirty="0"/>
          </a:p>
          <a:p>
            <a:pPr marL="285750" indent="-285750">
              <a:lnSpc>
                <a:spcPct val="150000"/>
              </a:lnSpc>
              <a:buFont typeface="Arial" panose="020B0604020202020204" pitchFamily="34" charset="0"/>
              <a:buChar char="•"/>
            </a:pPr>
            <a:r>
              <a:rPr lang="da-DK" dirty="0"/>
              <a:t>Raske udskiller 1 ml urin/kg/time</a:t>
            </a:r>
            <a:endParaRPr lang="da-DK" dirty="0"/>
          </a:p>
          <a:p>
            <a:pPr marL="0" indent="0">
              <a:buNone/>
            </a:pPr>
            <a:endParaRPr lang="da-DK" dirty="0"/>
          </a:p>
        </p:txBody>
      </p:sp>
      <p:pic>
        <p:nvPicPr>
          <p:cNvPr id="2050" name="Picture 2" descr="Nyre - binyre - blære - urinveje - Patienthåndbogen på sundhed.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0975" y="1143000"/>
            <a:ext cx="3984625" cy="442023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Real </a:t>
            </a:r>
            <a:r>
              <a:rPr lang="da-DK" dirty="0" err="1"/>
              <a:t>life</a:t>
            </a:r>
            <a:r>
              <a:rPr lang="da-DK" dirty="0"/>
              <a:t> patient fra praksis! </a:t>
            </a:r>
            <a:endParaRPr lang="da-DK" dirty="0"/>
          </a:p>
        </p:txBody>
      </p:sp>
      <p:sp>
        <p:nvSpPr>
          <p:cNvPr id="3" name="Pladsholder til indhold 2"/>
          <p:cNvSpPr>
            <a:spLocks noGrp="1"/>
          </p:cNvSpPr>
          <p:nvPr>
            <p:ph idx="1"/>
          </p:nvPr>
        </p:nvSpPr>
        <p:spPr/>
        <p:txBody>
          <a:bodyPr/>
          <a:lstStyle/>
          <a:p>
            <a:r>
              <a:rPr lang="da-DK" dirty="0"/>
              <a:t>85 årig mand – kommer egentlig med noget udslæt på ryggen</a:t>
            </a:r>
            <a:endParaRPr lang="da-DK" dirty="0"/>
          </a:p>
          <a:p>
            <a:r>
              <a:rPr lang="da-DK" dirty="0"/>
              <a:t>På vej ud af døren… </a:t>
            </a:r>
            <a:endParaRPr lang="da-DK" dirty="0"/>
          </a:p>
          <a:p>
            <a:endParaRPr lang="da-DK" dirty="0"/>
          </a:p>
          <a:p>
            <a:r>
              <a:rPr lang="da-DK" dirty="0"/>
              <a:t>Hvad tror i det er? </a:t>
            </a:r>
            <a:endParaRPr lang="da-DK" dirty="0"/>
          </a:p>
          <a:p>
            <a:pPr marL="0" indent="0">
              <a:buNone/>
            </a:pPr>
            <a:endParaRPr lang="da-DK" dirty="0"/>
          </a:p>
        </p:txBody>
      </p:sp>
      <p:pic>
        <p:nvPicPr>
          <p:cNvPr id="5" name="Billede 4"/>
          <p:cNvPicPr>
            <a:picLocks noChangeAspect="1"/>
          </p:cNvPicPr>
          <p:nvPr/>
        </p:nvPicPr>
        <p:blipFill>
          <a:blip r:embed="rId1"/>
          <a:stretch>
            <a:fillRect/>
          </a:stretch>
        </p:blipFill>
        <p:spPr>
          <a:xfrm>
            <a:off x="7790951" y="2376033"/>
            <a:ext cx="4134574" cy="4351338"/>
          </a:xfrm>
          <a:prstGeom prst="rect">
            <a:avLst/>
          </a:prstGeom>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Scrotum</a:t>
            </a:r>
            <a:endParaRPr lang="da-DK" dirty="0"/>
          </a:p>
        </p:txBody>
      </p:sp>
      <p:sp>
        <p:nvSpPr>
          <p:cNvPr id="3" name="Pladsholder til indhold 2"/>
          <p:cNvSpPr>
            <a:spLocks noGrp="1"/>
          </p:cNvSpPr>
          <p:nvPr>
            <p:ph idx="1"/>
          </p:nvPr>
        </p:nvSpPr>
        <p:spPr/>
        <p:txBody>
          <a:bodyPr>
            <a:normAutofit fontScale="77500" lnSpcReduction="20000"/>
          </a:bodyPr>
          <a:lstStyle/>
          <a:p>
            <a:pPr>
              <a:lnSpc>
                <a:spcPct val="150000"/>
              </a:lnSpc>
            </a:pPr>
            <a:r>
              <a:rPr lang="da-DK" b="1" dirty="0" err="1"/>
              <a:t>Torsio</a:t>
            </a:r>
            <a:r>
              <a:rPr lang="da-DK" b="1" dirty="0"/>
              <a:t> testis</a:t>
            </a:r>
            <a:r>
              <a:rPr lang="da-DK" dirty="0"/>
              <a:t> </a:t>
            </a:r>
            <a:endParaRPr lang="da-DK" dirty="0"/>
          </a:p>
          <a:p>
            <a:pPr lvl="1">
              <a:lnSpc>
                <a:spcPct val="150000"/>
              </a:lnSpc>
            </a:pPr>
            <a:r>
              <a:rPr lang="da-DK" dirty="0"/>
              <a:t>Hyppigst hos børn og unge</a:t>
            </a:r>
            <a:endParaRPr lang="da-DK" dirty="0"/>
          </a:p>
          <a:p>
            <a:pPr lvl="1">
              <a:lnSpc>
                <a:spcPct val="150000"/>
              </a:lnSpc>
            </a:pPr>
            <a:r>
              <a:rPr lang="da-DK" dirty="0">
                <a:solidFill>
                  <a:srgbClr val="FF0000"/>
                </a:solidFill>
              </a:rPr>
              <a:t>Akutte smerter i </a:t>
            </a:r>
            <a:r>
              <a:rPr lang="da-DK" dirty="0" err="1">
                <a:solidFill>
                  <a:srgbClr val="FF0000"/>
                </a:solidFill>
              </a:rPr>
              <a:t>scrotum</a:t>
            </a:r>
            <a:r>
              <a:rPr lang="da-DK" dirty="0">
                <a:solidFill>
                  <a:srgbClr val="FF0000"/>
                </a:solidFill>
              </a:rPr>
              <a:t> og nedre abdomen </a:t>
            </a:r>
            <a:endParaRPr lang="da-DK" dirty="0">
              <a:solidFill>
                <a:srgbClr val="FF0000"/>
              </a:solidFill>
            </a:endParaRPr>
          </a:p>
          <a:p>
            <a:pPr lvl="2">
              <a:lnSpc>
                <a:spcPct val="150000"/>
              </a:lnSpc>
            </a:pPr>
            <a:r>
              <a:rPr lang="da-DK" dirty="0">
                <a:solidFill>
                  <a:srgbClr val="FF0000"/>
                </a:solidFill>
              </a:rPr>
              <a:t>Besvær med at gå pga. smerter </a:t>
            </a:r>
            <a:endParaRPr lang="da-DK" dirty="0">
              <a:solidFill>
                <a:srgbClr val="FF0000"/>
              </a:solidFill>
            </a:endParaRPr>
          </a:p>
          <a:p>
            <a:pPr lvl="1">
              <a:lnSpc>
                <a:spcPct val="150000"/>
              </a:lnSpc>
            </a:pPr>
            <a:r>
              <a:rPr lang="da-DK" dirty="0"/>
              <a:t>Evt. kvalme og opkastninger</a:t>
            </a:r>
            <a:endParaRPr lang="da-DK" dirty="0"/>
          </a:p>
          <a:p>
            <a:pPr lvl="1">
              <a:lnSpc>
                <a:spcPct val="150000"/>
              </a:lnSpc>
            </a:pPr>
            <a:r>
              <a:rPr lang="da-DK" dirty="0"/>
              <a:t>Testiklen kan blive blå og hævet </a:t>
            </a:r>
            <a:endParaRPr lang="da-DK" dirty="0"/>
          </a:p>
          <a:p>
            <a:pPr>
              <a:lnSpc>
                <a:spcPct val="150000"/>
              </a:lnSpc>
            </a:pPr>
            <a:r>
              <a:rPr lang="da-DK" b="1" dirty="0"/>
              <a:t>Diagnosen er klinisk</a:t>
            </a:r>
            <a:endParaRPr lang="da-DK" b="1" dirty="0"/>
          </a:p>
          <a:p>
            <a:pPr lvl="1">
              <a:lnSpc>
                <a:spcPct val="150000"/>
              </a:lnSpc>
            </a:pPr>
            <a:r>
              <a:rPr lang="da-DK" dirty="0"/>
              <a:t>UL kan bruges i tvivlstilfælde</a:t>
            </a:r>
            <a:endParaRPr lang="da-DK" dirty="0"/>
          </a:p>
          <a:p>
            <a:pPr>
              <a:lnSpc>
                <a:spcPct val="150000"/>
              </a:lnSpc>
            </a:pPr>
            <a:r>
              <a:rPr lang="da-DK" b="1" dirty="0">
                <a:solidFill>
                  <a:srgbClr val="FF0000"/>
                </a:solidFill>
              </a:rPr>
              <a:t>Behandlingen er akut kirurgi</a:t>
            </a:r>
            <a:endParaRPr lang="da-DK" b="1" dirty="0">
              <a:solidFill>
                <a:srgbClr val="FF0000"/>
              </a:solidFill>
            </a:endParaRPr>
          </a:p>
          <a:p>
            <a:pPr>
              <a:lnSpc>
                <a:spcPct val="150000"/>
              </a:lnSpc>
            </a:pPr>
            <a:endParaRPr lang="da-DK" dirty="0"/>
          </a:p>
          <a:p>
            <a:endParaRPr lang="da-DK" dirty="0"/>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01879" y="3906982"/>
            <a:ext cx="5865751" cy="2795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descr="Testicular torsion: acute testicular pain in a teenage boy | The BM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408414" y="-511640"/>
            <a:ext cx="3688886" cy="4915716"/>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pididymitis - What You Need to Kno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05801" y="1926771"/>
            <a:ext cx="3799114" cy="37991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a-DK" dirty="0" err="1"/>
              <a:t>Scrotum</a:t>
            </a:r>
            <a:endParaRPr lang="da-DK" dirty="0"/>
          </a:p>
        </p:txBody>
      </p:sp>
      <p:sp>
        <p:nvSpPr>
          <p:cNvPr id="3" name="Pladsholder til indhold 2"/>
          <p:cNvSpPr>
            <a:spLocks noGrp="1"/>
          </p:cNvSpPr>
          <p:nvPr>
            <p:ph idx="1"/>
          </p:nvPr>
        </p:nvSpPr>
        <p:spPr/>
        <p:txBody>
          <a:bodyPr>
            <a:normAutofit fontScale="85000" lnSpcReduction="20000"/>
          </a:bodyPr>
          <a:lstStyle/>
          <a:p>
            <a:pPr>
              <a:lnSpc>
                <a:spcPct val="150000"/>
              </a:lnSpc>
            </a:pPr>
            <a:r>
              <a:rPr lang="da-DK" b="1" dirty="0" err="1"/>
              <a:t>Epididymitis</a:t>
            </a:r>
            <a:r>
              <a:rPr lang="da-DK" dirty="0"/>
              <a:t> er infektion i bitestiklen </a:t>
            </a:r>
            <a:endParaRPr lang="da-DK" dirty="0"/>
          </a:p>
          <a:p>
            <a:pPr>
              <a:lnSpc>
                <a:spcPct val="150000"/>
              </a:lnSpc>
            </a:pPr>
            <a:r>
              <a:rPr lang="da-DK" dirty="0">
                <a:solidFill>
                  <a:srgbClr val="FF0000"/>
                </a:solidFill>
              </a:rPr>
              <a:t>Skyldes oftest STD </a:t>
            </a:r>
            <a:r>
              <a:rPr lang="da-DK" dirty="0"/>
              <a:t>(</a:t>
            </a:r>
            <a:r>
              <a:rPr lang="da-DK" i="1" dirty="0" err="1"/>
              <a:t>chlamydia</a:t>
            </a:r>
            <a:r>
              <a:rPr lang="da-DK" i="1" dirty="0"/>
              <a:t> </a:t>
            </a:r>
            <a:r>
              <a:rPr lang="da-DK" i="1" dirty="0" err="1"/>
              <a:t>trachomatis</a:t>
            </a:r>
            <a:r>
              <a:rPr lang="da-DK" dirty="0"/>
              <a:t>) eller </a:t>
            </a:r>
            <a:r>
              <a:rPr lang="da-DK" i="1" dirty="0"/>
              <a:t>E. coli</a:t>
            </a:r>
            <a:endParaRPr lang="da-DK" b="1" i="1" dirty="0"/>
          </a:p>
          <a:p>
            <a:pPr>
              <a:lnSpc>
                <a:spcPct val="150000"/>
              </a:lnSpc>
            </a:pPr>
            <a:r>
              <a:rPr lang="da-DK" b="1" dirty="0"/>
              <a:t>Symptomer </a:t>
            </a:r>
            <a:endParaRPr lang="da-DK" b="1" dirty="0"/>
          </a:p>
          <a:p>
            <a:pPr lvl="1">
              <a:lnSpc>
                <a:spcPct val="150000"/>
              </a:lnSpc>
            </a:pPr>
            <a:r>
              <a:rPr lang="da-DK" dirty="0"/>
              <a:t>Hævelse</a:t>
            </a:r>
            <a:endParaRPr lang="da-DK" dirty="0"/>
          </a:p>
          <a:p>
            <a:pPr lvl="1">
              <a:lnSpc>
                <a:spcPct val="150000"/>
              </a:lnSpc>
            </a:pPr>
            <a:r>
              <a:rPr lang="da-DK" dirty="0"/>
              <a:t>Rødme</a:t>
            </a:r>
            <a:endParaRPr lang="da-DK" dirty="0"/>
          </a:p>
          <a:p>
            <a:pPr lvl="1">
              <a:lnSpc>
                <a:spcPct val="150000"/>
              </a:lnSpc>
            </a:pPr>
            <a:r>
              <a:rPr lang="da-DK" dirty="0"/>
              <a:t>Ømhed </a:t>
            </a:r>
            <a:endParaRPr lang="da-DK" dirty="0"/>
          </a:p>
          <a:p>
            <a:pPr lvl="1">
              <a:lnSpc>
                <a:spcPct val="150000"/>
              </a:lnSpc>
            </a:pPr>
            <a:r>
              <a:rPr lang="da-DK" dirty="0"/>
              <a:t>Evt.  feber</a:t>
            </a:r>
            <a:endParaRPr lang="da-DK" dirty="0"/>
          </a:p>
          <a:p>
            <a:pPr>
              <a:lnSpc>
                <a:spcPct val="150000"/>
              </a:lnSpc>
            </a:pPr>
            <a:r>
              <a:rPr lang="da-DK" dirty="0"/>
              <a:t>Behandling = antibiotika </a:t>
            </a:r>
            <a:endParaRPr lang="da-DK"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Testis cancer</a:t>
            </a:r>
            <a:endParaRPr lang="da-DK" dirty="0"/>
          </a:p>
        </p:txBody>
      </p:sp>
      <p:sp>
        <p:nvSpPr>
          <p:cNvPr id="3" name="Pladsholder til indhold 2"/>
          <p:cNvSpPr>
            <a:spLocks noGrp="1"/>
          </p:cNvSpPr>
          <p:nvPr>
            <p:ph idx="1"/>
          </p:nvPr>
        </p:nvSpPr>
        <p:spPr/>
        <p:txBody>
          <a:bodyPr>
            <a:normAutofit fontScale="62500" lnSpcReduction="20000"/>
          </a:bodyPr>
          <a:lstStyle/>
          <a:p>
            <a:pPr>
              <a:lnSpc>
                <a:spcPct val="120000"/>
              </a:lnSpc>
            </a:pPr>
            <a:r>
              <a:rPr lang="da-DK" sz="3200" dirty="0"/>
              <a:t>Typisk unge mænd (18-35 år)</a:t>
            </a:r>
            <a:endParaRPr lang="da-DK" sz="3200" dirty="0"/>
          </a:p>
          <a:p>
            <a:pPr>
              <a:lnSpc>
                <a:spcPct val="120000"/>
              </a:lnSpc>
            </a:pPr>
            <a:r>
              <a:rPr lang="da-DK" sz="3200" dirty="0"/>
              <a:t>Ca. 300 nye tilfælde om året (DK har høj forekomst ift. resten af verden)</a:t>
            </a:r>
            <a:endParaRPr lang="da-DK" sz="3200" dirty="0"/>
          </a:p>
          <a:p>
            <a:pPr>
              <a:lnSpc>
                <a:spcPct val="120000"/>
              </a:lnSpc>
            </a:pPr>
            <a:r>
              <a:rPr lang="da-DK" sz="3200" b="1" dirty="0"/>
              <a:t>Symptomer</a:t>
            </a:r>
            <a:endParaRPr lang="da-DK" sz="3200" b="1" dirty="0"/>
          </a:p>
          <a:p>
            <a:pPr lvl="1">
              <a:lnSpc>
                <a:spcPct val="120000"/>
              </a:lnSpc>
            </a:pPr>
            <a:r>
              <a:rPr lang="da-DK" sz="2600" dirty="0"/>
              <a:t>Tyngdefornemmelse</a:t>
            </a:r>
            <a:endParaRPr lang="da-DK" sz="2600" dirty="0"/>
          </a:p>
          <a:p>
            <a:pPr lvl="1">
              <a:lnSpc>
                <a:spcPct val="120000"/>
              </a:lnSpc>
            </a:pPr>
            <a:r>
              <a:rPr lang="da-DK" sz="2600" dirty="0"/>
              <a:t>Ømhed og ubehag</a:t>
            </a:r>
            <a:endParaRPr lang="da-DK" sz="2600" dirty="0"/>
          </a:p>
          <a:p>
            <a:pPr lvl="1">
              <a:lnSpc>
                <a:spcPct val="120000"/>
              </a:lnSpc>
            </a:pPr>
            <a:r>
              <a:rPr lang="da-DK" sz="2600" dirty="0"/>
              <a:t>Nogle opdager tilfældigt en knude </a:t>
            </a:r>
            <a:endParaRPr lang="da-DK" sz="2600" dirty="0"/>
          </a:p>
          <a:p>
            <a:pPr>
              <a:lnSpc>
                <a:spcPct val="120000"/>
              </a:lnSpc>
            </a:pPr>
            <a:endParaRPr lang="da-DK" sz="3200" dirty="0"/>
          </a:p>
          <a:p>
            <a:pPr>
              <a:lnSpc>
                <a:spcPct val="120000"/>
              </a:lnSpc>
            </a:pPr>
            <a:r>
              <a:rPr lang="da-DK" sz="3200" b="1" dirty="0"/>
              <a:t>Behandling</a:t>
            </a:r>
            <a:r>
              <a:rPr lang="da-DK" sz="3200" dirty="0"/>
              <a:t> </a:t>
            </a:r>
            <a:endParaRPr lang="da-DK" sz="3200" dirty="0"/>
          </a:p>
          <a:p>
            <a:pPr lvl="1">
              <a:lnSpc>
                <a:spcPct val="120000"/>
              </a:lnSpc>
            </a:pPr>
            <a:r>
              <a:rPr lang="da-DK" sz="2600" dirty="0"/>
              <a:t>Fjernelse af testiklen (</a:t>
            </a:r>
            <a:r>
              <a:rPr lang="da-DK" sz="2600" dirty="0" err="1"/>
              <a:t>orkiektomi</a:t>
            </a:r>
            <a:r>
              <a:rPr lang="da-DK" sz="2600" dirty="0"/>
              <a:t>)</a:t>
            </a:r>
            <a:endParaRPr lang="da-DK" sz="2600" dirty="0"/>
          </a:p>
          <a:p>
            <a:pPr lvl="1">
              <a:lnSpc>
                <a:spcPct val="120000"/>
              </a:lnSpc>
            </a:pPr>
            <a:r>
              <a:rPr lang="da-DK" sz="2600" dirty="0"/>
              <a:t>Biopsi fra modsatte testikel mhp. at finde cancer i tidligt stadium </a:t>
            </a:r>
            <a:endParaRPr lang="da-DK" sz="2600" dirty="0"/>
          </a:p>
          <a:p>
            <a:pPr lvl="1">
              <a:lnSpc>
                <a:spcPct val="120000"/>
              </a:lnSpc>
            </a:pPr>
            <a:r>
              <a:rPr lang="da-DK" sz="2600" dirty="0"/>
              <a:t>Ved metastatisk sygdom suppleres med stråle- og kemoterapi</a:t>
            </a:r>
            <a:endParaRPr lang="da-DK" sz="2600" dirty="0"/>
          </a:p>
          <a:p>
            <a:pPr>
              <a:lnSpc>
                <a:spcPct val="120000"/>
              </a:lnSpc>
            </a:pPr>
            <a:r>
              <a:rPr lang="da-DK" sz="3200" b="1" dirty="0"/>
              <a:t>Prognosen</a:t>
            </a:r>
            <a:r>
              <a:rPr lang="da-DK" sz="3200" dirty="0"/>
              <a:t> er god - 95% overlever</a:t>
            </a:r>
            <a:endParaRPr lang="da-DK" sz="3200" dirty="0"/>
          </a:p>
          <a:p>
            <a:endParaRPr lang="da-DK" dirty="0"/>
          </a:p>
        </p:txBody>
      </p:sp>
      <p:pic>
        <p:nvPicPr>
          <p:cNvPr id="4" name="Billede 3"/>
          <p:cNvPicPr>
            <a:picLocks noChangeAspect="1"/>
          </p:cNvPicPr>
          <p:nvPr/>
        </p:nvPicPr>
        <p:blipFill>
          <a:blip r:embed="rId1"/>
          <a:stretch>
            <a:fillRect/>
          </a:stretch>
        </p:blipFill>
        <p:spPr>
          <a:xfrm>
            <a:off x="6768935" y="836835"/>
            <a:ext cx="5423065" cy="2304802"/>
          </a:xfrm>
          <a:prstGeom prst="rect">
            <a:avLst/>
          </a:prstGeom>
        </p:spPr>
      </p:pic>
      <p:pic>
        <p:nvPicPr>
          <p:cNvPr id="20482" name="Picture 2" descr="Testikelkræft | Ugeskriftet.d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765" y="3300690"/>
            <a:ext cx="5392235" cy="3033132"/>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3" name="Pladsholder til indhold 2"/>
          <p:cNvSpPr>
            <a:spLocks noGrp="1"/>
          </p:cNvSpPr>
          <p:nvPr>
            <p:ph idx="1"/>
          </p:nvPr>
        </p:nvSpPr>
        <p:spPr/>
        <p:txBody>
          <a:bodyPr>
            <a:normAutofit/>
          </a:bodyPr>
          <a:lstStyle/>
          <a:p>
            <a:pPr marL="0" indent="0" algn="ctr">
              <a:buNone/>
            </a:pPr>
            <a:r>
              <a:rPr lang="da-DK" sz="11500" b="1" dirty="0">
                <a:solidFill>
                  <a:schemeClr val="accent6">
                    <a:lumMod val="50000"/>
                  </a:schemeClr>
                </a:solidFill>
              </a:rPr>
              <a:t>QUIZ </a:t>
            </a:r>
            <a:r>
              <a:rPr lang="da-DK" sz="11500" b="1" dirty="0">
                <a:solidFill>
                  <a:schemeClr val="accent6">
                    <a:lumMod val="50000"/>
                  </a:schemeClr>
                </a:solidFill>
                <a:sym typeface="Wingdings" panose="05000000000000000000" pitchFamily="2" charset="2"/>
              </a:rPr>
              <a:t> </a:t>
            </a:r>
            <a:endParaRPr lang="da-DK" sz="11500" b="1" dirty="0">
              <a:solidFill>
                <a:schemeClr val="accent6">
                  <a:lumMod val="50000"/>
                </a:schemeClr>
              </a:solidFill>
            </a:endParaRPr>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Nyresygdomme</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7493635" cy="5892800"/>
          </a:xfrm>
        </p:spPr>
        <p:txBody>
          <a:bodyPr>
            <a:normAutofit/>
          </a:bodyPr>
          <a:lstStyle/>
          <a:p>
            <a:pPr marL="285750" indent="-285750">
              <a:lnSpc>
                <a:spcPct val="150000"/>
              </a:lnSpc>
              <a:buFont typeface="Arial" panose="020B0604020202020204" pitchFamily="34" charset="0"/>
              <a:buChar char="•"/>
            </a:pPr>
            <a:r>
              <a:rPr lang="da-DK" dirty="0"/>
              <a:t>Nyrepåvirkning er meget almindeligt hos indlagte pt </a:t>
            </a:r>
            <a:endParaRPr lang="da-DK" dirty="0"/>
          </a:p>
          <a:p>
            <a:pPr marL="742950" lvl="1" indent="-285750">
              <a:lnSpc>
                <a:spcPct val="150000"/>
              </a:lnSpc>
            </a:pPr>
            <a:r>
              <a:rPr lang="da-DK" dirty="0"/>
              <a:t>Op mod 50% på ITA</a:t>
            </a:r>
            <a:endParaRPr lang="da-DK" dirty="0"/>
          </a:p>
          <a:p>
            <a:pPr marL="285750" indent="-285750">
              <a:lnSpc>
                <a:spcPct val="150000"/>
              </a:lnSpc>
              <a:buFont typeface="Arial" panose="020B0604020202020204" pitchFamily="34" charset="0"/>
              <a:buChar char="•"/>
            </a:pPr>
            <a:r>
              <a:rPr lang="da-DK" dirty="0"/>
              <a:t>I de fleste tilfælde normaliseres nyrefunktionen igen</a:t>
            </a:r>
            <a:endParaRPr lang="da-DK" dirty="0"/>
          </a:p>
          <a:p>
            <a:pPr marL="285750" indent="-285750">
              <a:lnSpc>
                <a:spcPct val="150000"/>
              </a:lnSpc>
              <a:buFont typeface="Arial" panose="020B0604020202020204" pitchFamily="34" charset="0"/>
              <a:buChar char="•"/>
            </a:pPr>
            <a:r>
              <a:rPr lang="da-DK" dirty="0"/>
              <a:t>10-15% af danskere har kronisk nyresvigt i  en eller anden grad</a:t>
            </a:r>
            <a:endParaRPr lang="da-DK" dirty="0"/>
          </a:p>
          <a:p>
            <a:pPr marL="742950" lvl="1" indent="-285750">
              <a:lnSpc>
                <a:spcPct val="150000"/>
              </a:lnSpc>
              <a:buFont typeface="Arial" panose="020B0604020202020204" pitchFamily="34" charset="0"/>
              <a:buChar char="•"/>
            </a:pPr>
            <a:r>
              <a:rPr lang="da-DK" dirty="0"/>
              <a:t>Cirka 2600 patienter er i dialyse </a:t>
            </a:r>
            <a:endParaRPr lang="da-DK" dirty="0"/>
          </a:p>
          <a:p>
            <a:pPr marL="742950" lvl="1" indent="-285750">
              <a:lnSpc>
                <a:spcPct val="150000"/>
              </a:lnSpc>
              <a:buFont typeface="Arial" panose="020B0604020202020204" pitchFamily="34" charset="0"/>
              <a:buChar char="•"/>
            </a:pPr>
            <a:r>
              <a:rPr lang="da-DK" dirty="0"/>
              <a:t>Cirka 3200 patienter lever med en transplanteret nyre </a:t>
            </a:r>
            <a:endParaRPr lang="da-DK" dirty="0"/>
          </a:p>
          <a:p>
            <a:pPr marL="285750" indent="-285750">
              <a:lnSpc>
                <a:spcPct val="150000"/>
              </a:lnSpc>
              <a:buFont typeface="Arial" panose="020B0604020202020204" pitchFamily="34" charset="0"/>
              <a:buChar char="•"/>
            </a:pPr>
            <a:r>
              <a:rPr lang="da-DK" dirty="0"/>
              <a:t>Alle former for nyrefunktionsnedsættelse </a:t>
            </a:r>
            <a:r>
              <a:rPr lang="da-DK" dirty="0">
                <a:sym typeface="Wingdings" panose="05000000000000000000" pitchFamily="2" charset="2"/>
              </a:rPr>
              <a:t> </a:t>
            </a:r>
            <a:r>
              <a:rPr lang="da-DK" dirty="0"/>
              <a:t>øget forekomst af CVD og død</a:t>
            </a:r>
            <a:endParaRPr lang="da-DK" dirty="0"/>
          </a:p>
          <a:p>
            <a:endParaRPr lang="da-DK" dirty="0"/>
          </a:p>
        </p:txBody>
      </p:sp>
      <p:pic>
        <p:nvPicPr>
          <p:cNvPr id="12290" name="Picture 2" descr="Nedsat nyrefunktion hos hund - symptomer, diagnose, behandling, ra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46456" y="1775459"/>
            <a:ext cx="3546764" cy="304008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a:t>Nyresygdomme ”ordbog”</a:t>
            </a:r>
            <a:endParaRPr lang="da-DK"/>
          </a:p>
        </p:txBody>
      </p:sp>
      <p:sp>
        <p:nvSpPr>
          <p:cNvPr id="6" name="Subtitle 5"/>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lstStyle/>
          <a:p>
            <a:r>
              <a:rPr lang="da-DK"/>
              <a:t>Diagnostisk anvendes især</a:t>
            </a:r>
            <a:r>
              <a:rPr lang="en-US" altLang="da-DK"/>
              <a:t>:</a:t>
            </a:r>
            <a:r>
              <a:rPr lang="da-DK"/>
              <a:t> blodprøver, urinundersøgelse og billeddiagnostik </a:t>
            </a:r>
            <a:endParaRPr lang="da-DK"/>
          </a:p>
          <a:p>
            <a:r>
              <a:rPr lang="da-DK"/>
              <a:t>Blodprøver</a:t>
            </a:r>
            <a:endParaRPr lang="da-DK"/>
          </a:p>
          <a:p>
            <a:pPr lvl="1"/>
            <a:r>
              <a:rPr lang="da-DK"/>
              <a:t>p-kreatinin - nedbrydningsprodukt fra muskler som udskilles i nyrerne</a:t>
            </a:r>
            <a:endParaRPr lang="da-DK"/>
          </a:p>
          <a:p>
            <a:pPr lvl="1"/>
            <a:r>
              <a:rPr lang="da-DK"/>
              <a:t>e-GFR (estimeret GFR) – beregning fra p-kreatinin, alder og køn</a:t>
            </a:r>
            <a:endParaRPr lang="da-DK"/>
          </a:p>
          <a:p>
            <a:pPr lvl="1"/>
            <a:r>
              <a:rPr lang="da-DK"/>
              <a:t>p-karbamid - udtryk for ophobning af nedbrudt protein</a:t>
            </a:r>
            <a:endParaRPr lang="da-DK"/>
          </a:p>
          <a:p>
            <a:pPr lvl="1"/>
            <a:r>
              <a:rPr lang="da-DK"/>
              <a:t>p-bikarbonat – udtryk for syre-basebalance</a:t>
            </a:r>
            <a:endParaRPr lang="da-DK"/>
          </a:p>
          <a:p>
            <a:pPr lvl="1"/>
            <a:r>
              <a:rPr lang="da-DK"/>
              <a:t>p-kalium – en syg nyre kan ikke regulere kalium sufficient</a:t>
            </a:r>
            <a:r>
              <a:rPr lang="en-US" altLang="da-DK"/>
              <a:t>. Akut livsfarligt!</a:t>
            </a:r>
            <a:endParaRPr lang="da-DK"/>
          </a:p>
          <a:p>
            <a:pPr lvl="1"/>
            <a:r>
              <a:rPr lang="da-DK"/>
              <a:t>p-fosfat og p-calcium – en syg nyre kan ikke regulere calcium-fosfatstofskiftet</a:t>
            </a:r>
            <a:endParaRPr lang="da-DK"/>
          </a:p>
          <a:p>
            <a:r>
              <a:rPr lang="da-DK"/>
              <a:t>Urinundersøgelser</a:t>
            </a:r>
            <a:endParaRPr lang="da-DK"/>
          </a:p>
          <a:p>
            <a:pPr lvl="1"/>
            <a:r>
              <a:rPr lang="da-DK"/>
              <a:t>Døgnurin eller spoturin til undersøgelse for proteinudskillelse </a:t>
            </a:r>
            <a:endParaRPr lang="da-DK"/>
          </a:p>
          <a:p>
            <a:pPr lvl="1"/>
            <a:r>
              <a:rPr lang="da-DK"/>
              <a:t>Urinstix til undersøgelse for blod, protein, glukose, leukocytter, ketoner og nitrit </a:t>
            </a:r>
            <a:endParaRPr lang="da-DK"/>
          </a:p>
          <a:p>
            <a:endParaRPr lang="da-DK"/>
          </a:p>
        </p:txBody>
      </p:sp>
      <p:sp>
        <p:nvSpPr>
          <p:cNvPr id="4" name="Tekstfelt 3"/>
          <p:cNvSpPr txBox="1"/>
          <p:nvPr/>
        </p:nvSpPr>
        <p:spPr>
          <a:xfrm rot="2291369">
            <a:off x="7513122" y="1879545"/>
            <a:ext cx="5403273" cy="1383665"/>
          </a:xfrm>
          <a:prstGeom prst="rect">
            <a:avLst/>
          </a:prstGeom>
          <a:noFill/>
        </p:spPr>
        <p:txBody>
          <a:bodyPr wrap="square" rtlCol="0">
            <a:spAutoFit/>
          </a:bodyPr>
          <a:lstStyle/>
          <a:p>
            <a:r>
              <a:rPr lang="da-DK" sz="2800" b="1" dirty="0">
                <a:solidFill>
                  <a:srgbClr val="FF0000"/>
                </a:solidFill>
                <a:latin typeface="Bernard MT Condensed" panose="02050806060905020404" pitchFamily="18" charset="0"/>
              </a:rPr>
              <a:t>K+ på 6 = ring til lægen</a:t>
            </a:r>
            <a:endParaRPr lang="da-DK" sz="2800" b="1" dirty="0">
              <a:solidFill>
                <a:srgbClr val="FF0000"/>
              </a:solidFill>
              <a:latin typeface="Bernard MT Condensed" panose="02050806060905020404" pitchFamily="18" charset="0"/>
            </a:endParaRPr>
          </a:p>
          <a:p>
            <a:r>
              <a:rPr lang="da-DK" sz="2800" b="1" dirty="0">
                <a:solidFill>
                  <a:srgbClr val="FF0000"/>
                </a:solidFill>
                <a:latin typeface="Bernard MT Condensed" panose="02050806060905020404" pitchFamily="18" charset="0"/>
              </a:rPr>
              <a:t>K+ på 8 = ring til bedemanden</a:t>
            </a:r>
            <a:endParaRPr lang="da-DK" sz="2800" b="1" dirty="0">
              <a:solidFill>
                <a:srgbClr val="FF0000"/>
              </a:solidFill>
              <a:latin typeface="Bernard MT Condensed" panose="02050806060905020404" pitchFamily="18" charset="0"/>
            </a:endParaRPr>
          </a:p>
        </p:txBody>
      </p:sp>
      <p:sp>
        <p:nvSpPr>
          <p:cNvPr id="5" name="Rektangel 4"/>
          <p:cNvSpPr/>
          <p:nvPr/>
        </p:nvSpPr>
        <p:spPr>
          <a:xfrm rot="2357969">
            <a:off x="7487374" y="1313721"/>
            <a:ext cx="4726379" cy="161892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Date Placeholder 6"/>
          <p:cNvSpPr>
            <a:spLocks noGrp="1"/>
          </p:cNvSpPr>
          <p:nvPr>
            <p:ph type="dt" sz="half" idx="10"/>
          </p:nvPr>
        </p:nvSpPr>
        <p:spPr/>
        <p:txBody>
          <a:bodyPr/>
          <a:p>
            <a:r>
              <a:rPr lang="en-US" altLang="en-US"/>
              <a:t>*</a:t>
            </a:r>
            <a:endParaRPr lang="en-US" altLang="en-US"/>
          </a:p>
        </p:txBody>
      </p:sp>
      <p:sp>
        <p:nvSpPr>
          <p:cNvPr id="8" name="Slide Number Placeholder 7"/>
          <p:cNvSpPr>
            <a:spLocks noGrp="1"/>
          </p:cNvSpPr>
          <p:nvPr>
            <p:ph type="sldNum" sz="quarter" idx="12"/>
          </p:nvPr>
        </p:nvSpPr>
        <p:spPr/>
        <p:txBody>
          <a:bodyPr/>
          <a:p>
            <a:r>
              <a:rPr lang="zh-CN" altLang="en-US"/>
              <a:t>*</a:t>
            </a:r>
            <a:endParaRPr lang="zh-CN" altLang="en-US"/>
          </a:p>
        </p:txBody>
      </p:sp>
      <p:sp>
        <p:nvSpPr>
          <p:cNvPr id="9" name="Footer Placeholder 8"/>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2_UCL-master">
  <a:themeElements>
    <a:clrScheme nam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0" tIns="0" rIns="0" bIns="0" rtlCol="0" anchor="b" anchorCtr="0">
        <a:normAutofit/>
      </a:bodyPr>
      <a:lstStyle>
        <a:defPPr lvl="0" algn="l">
          <a:lnSpc>
            <a:spcPct val="90000"/>
          </a:lnSpc>
          <a:buClrTx/>
          <a:buSzTx/>
          <a:buFontTx/>
          <a:defRPr lang="zh-CN" altLang="en-US" dirty="0">
            <a:ln w="10160">
              <a:solidFill>
                <a:schemeClr val="accent5"/>
              </a:solidFill>
              <a:prstDash val="solid"/>
            </a:ln>
            <a:solidFill>
              <a:srgbClr val="FFFFFF"/>
            </a:solidFill>
            <a:latin typeface="+mj-lt"/>
            <a:ea typeface="+mj-ea"/>
            <a:cs typeface="+mj-cs"/>
            <a:sym typeface="+mn-ea"/>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UCL-master">
  <a:themeElements>
    <a:clrScheme nam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0" tIns="0" rIns="0" bIns="0" rtlCol="0" anchor="b" anchorCtr="0">
        <a:normAutofit/>
      </a:bodyPr>
      <a:lstStyle>
        <a:defPPr lvl="0" algn="l">
          <a:lnSpc>
            <a:spcPct val="90000"/>
          </a:lnSpc>
          <a:buClrTx/>
          <a:buSzTx/>
          <a:buFontTx/>
          <a:defRPr lang="zh-CN" altLang="en-US" dirty="0">
            <a:ln w="10160">
              <a:solidFill>
                <a:schemeClr val="accent5"/>
              </a:solidFill>
              <a:prstDash val="solid"/>
            </a:ln>
            <a:solidFill>
              <a:srgbClr val="FFFFFF"/>
            </a:solidFill>
            <a:latin typeface="+mj-lt"/>
            <a:ea typeface="+mj-ea"/>
            <a:cs typeface="+mj-cs"/>
            <a:sym typeface="+mn-ea"/>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24802</Words>
  <Application>WPS Presentation</Application>
  <PresentationFormat>Widescreen</PresentationFormat>
  <Paragraphs>1335</Paragraphs>
  <Slides>74</Slides>
  <Notes>53</Notes>
  <HiddenSlides>1</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74</vt:i4>
      </vt:variant>
    </vt:vector>
  </HeadingPairs>
  <TitlesOfParts>
    <vt:vector size="93" baseType="lpstr">
      <vt:lpstr>Arial</vt:lpstr>
      <vt:lpstr>SimSun</vt:lpstr>
      <vt:lpstr>Wingdings</vt:lpstr>
      <vt:lpstr>Latin Modern Roman Demi</vt:lpstr>
      <vt:lpstr>Arial Black</vt:lpstr>
      <vt:lpstr>Microsoft YaHei</vt:lpstr>
      <vt:lpstr>Droid Sans Fallback</vt:lpstr>
      <vt:lpstr>Arial Unicode MS</vt:lpstr>
      <vt:lpstr>Calibri</vt:lpstr>
      <vt:lpstr>Trebuchet MS</vt:lpstr>
      <vt:lpstr>Bernard MT Condensed</vt:lpstr>
      <vt:lpstr>DejaVu Serif</vt:lpstr>
      <vt:lpstr>Google Sans</vt:lpstr>
      <vt:lpstr>Amiri</vt:lpstr>
      <vt:lpstr>Arimo</vt:lpstr>
      <vt:lpstr>SimSun</vt:lpstr>
      <vt:lpstr>SimSun</vt:lpstr>
      <vt:lpstr>2_UCL-master</vt:lpstr>
      <vt:lpstr>1_UCL-master</vt:lpstr>
      <vt:lpstr>Undervisning UCL</vt:lpstr>
      <vt:lpstr>Eksamensforberedelse</vt:lpstr>
      <vt:lpstr>Real life case fra praksis</vt:lpstr>
      <vt:lpstr>Dagens agenda </vt:lpstr>
      <vt:lpstr>Case 1</vt:lpstr>
      <vt:lpstr>Case 2</vt:lpstr>
      <vt:lpstr>Nyrer</vt:lpstr>
      <vt:lpstr>Nyresygdomme</vt:lpstr>
      <vt:lpstr>Nyresygdomme ”ordbog”</vt:lpstr>
      <vt:lpstr>Nyresvigt</vt:lpstr>
      <vt:lpstr>Akut nyresvigt</vt:lpstr>
      <vt:lpstr>Akut nyresvigt</vt:lpstr>
      <vt:lpstr>Akut nyresvigt:</vt:lpstr>
      <vt:lpstr>Akut nyresvigt:</vt:lpstr>
      <vt:lpstr>Akut nyresvigt:</vt:lpstr>
      <vt:lpstr>Akut postrenal nyreinsufficiens:</vt:lpstr>
      <vt:lpstr>PowerPoint 演示文稿</vt:lpstr>
      <vt:lpstr>Akut nyresvigt</vt:lpstr>
      <vt:lpstr>Akut nyresvigt:</vt:lpstr>
      <vt:lpstr>Akut nyresvigt</vt:lpstr>
      <vt:lpstr>Akut nyresvigt:</vt:lpstr>
      <vt:lpstr>Kronisk nyresvigt</vt:lpstr>
      <vt:lpstr>Kronisk nyresvigt </vt:lpstr>
      <vt:lpstr>Kronisk nyresvigt </vt:lpstr>
      <vt:lpstr>Kronisk nyresvigt</vt:lpstr>
      <vt:lpstr>Kronisk nyresvigt</vt:lpstr>
      <vt:lpstr>Kronisk nyresygdom</vt:lpstr>
      <vt:lpstr>Kronisk nyresvigt</vt:lpstr>
      <vt:lpstr>Dialyse</vt:lpstr>
      <vt:lpstr>PowerPoint 演示文稿</vt:lpstr>
      <vt:lpstr>Case 1</vt:lpstr>
      <vt:lpstr>Case 1 - Diskussion</vt:lpstr>
      <vt:lpstr>Case 1 - Diskussion fortsat</vt:lpstr>
      <vt:lpstr>Case 2</vt:lpstr>
      <vt:lpstr>Case 2</vt:lpstr>
      <vt:lpstr>Glomerulonephritis</vt:lpstr>
      <vt:lpstr>Glomerulonephritis</vt:lpstr>
      <vt:lpstr>Cystenyrer</vt:lpstr>
      <vt:lpstr>Nyrecancer</vt:lpstr>
      <vt:lpstr>Videre til urologi…  </vt:lpstr>
      <vt:lpstr>Urinvejsinfektion (UVI)</vt:lpstr>
      <vt:lpstr>Urinvejsinfektion (UVI)</vt:lpstr>
      <vt:lpstr>Urinvejsinfektion (UVI)</vt:lpstr>
      <vt:lpstr>Pyelonefrit</vt:lpstr>
      <vt:lpstr>Urologi – stensygdomme </vt:lpstr>
      <vt:lpstr>Nyresten </vt:lpstr>
      <vt:lpstr>Nyresten</vt:lpstr>
      <vt:lpstr>Stensygdomme</vt:lpstr>
      <vt:lpstr>Urinvejssten </vt:lpstr>
      <vt:lpstr>Stensygdomme</vt:lpstr>
      <vt:lpstr>Hæmaturi</vt:lpstr>
      <vt:lpstr>LUTS</vt:lpstr>
      <vt:lpstr>LUTS</vt:lpstr>
      <vt:lpstr>LUTS</vt:lpstr>
      <vt:lpstr>LUTS</vt:lpstr>
      <vt:lpstr>Urinretention </vt:lpstr>
      <vt:lpstr>Urinretention </vt:lpstr>
      <vt:lpstr>Inkontinens </vt:lpstr>
      <vt:lpstr>Neurogen blæredysfunktion </vt:lpstr>
      <vt:lpstr>Cancer i UG</vt:lpstr>
      <vt:lpstr>Blærecancer</vt:lpstr>
      <vt:lpstr>Prostata cancer </vt:lpstr>
      <vt:lpstr>Prostata cancer</vt:lpstr>
      <vt:lpstr>Prostata  cancer</vt:lpstr>
      <vt:lpstr>Prostata cancer</vt:lpstr>
      <vt:lpstr>Prostata cancer</vt:lpstr>
      <vt:lpstr>Peniscancer </vt:lpstr>
      <vt:lpstr>Scrotum</vt:lpstr>
      <vt:lpstr>PowerPoint 演示文稿</vt:lpstr>
      <vt:lpstr>Real life patient fra praksis! </vt:lpstr>
      <vt:lpstr>Scrotum</vt:lpstr>
      <vt:lpstr>Scrotum</vt:lpstr>
      <vt:lpstr>Testis cancer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Undervisning UCL</dc:title>
  <dc:creator>Elsi Brink</dc:creator>
  <cp:lastModifiedBy>andreas</cp:lastModifiedBy>
  <cp:revision>33</cp:revision>
  <dcterms:created xsi:type="dcterms:W3CDTF">2025-05-26T14:19:30Z</dcterms:created>
  <dcterms:modified xsi:type="dcterms:W3CDTF">2025-05-26T14:19:30Z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